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notesSlides/notesSlide1.xml" ContentType="application/vnd.openxmlformats-officedocument.presentationml.notesSlide+xml"/>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slides/slide1.xml" ContentType="application/vnd.openxmlformats-officedocument.presentationml.slide+xml"/>
  <Override PartName="/ppt/slides/slide2.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slideLayouts/slideLayout3.xml" ContentType="application/vnd.openxmlformats-officedocument.presentationml.slideLayout+xml"/>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slideLayouts/slideLayout1.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commentAuthors.xml" ContentType="application/vnd.openxmlformats-officedocument.presentationml.commentAuthors+xml"/>
  <Override PartName="/ppt/comments/comment1.xml" ContentType="application/vnd.openxmlformats-officedocument.presentationml.comments+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8" r:id="rId2"/>
    <p:sldId id="257" r:id="rId3"/>
    <p:sldId id="261" r:id="rId4"/>
    <p:sldId id="262" r:id="rId5"/>
    <p:sldId id="267" r:id="rId6"/>
    <p:sldId id="263" r:id="rId7"/>
    <p:sldId id="277" r:id="rId8"/>
    <p:sldId id="264" r:id="rId9"/>
    <p:sldId id="265" r:id="rId10"/>
    <p:sldId id="276" r:id="rId11"/>
    <p:sldId id="266" r:id="rId12"/>
    <p:sldId id="268" r:id="rId13"/>
    <p:sldId id="269" r:id="rId14"/>
    <p:sldId id="270" r:id="rId15"/>
    <p:sldId id="273" r:id="rId16"/>
    <p:sldId id="271" r:id="rId17"/>
    <p:sldId id="274" r:id="rId18"/>
    <p:sldId id="275"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Bipin Soni" initials="BS" lastIdx="1" clrIdx="0">
    <p:extLst>
      <p:ext uri="{19B8F6BF-5375-455C-9EA6-DF929625EA0E}">
        <p15:presenceInfo xmlns="" xmlns:p15="http://schemas.microsoft.com/office/powerpoint/2012/main" userId="b1a237e3a36ec00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072C8B"/>
    <a:srgbClr val="2D95FF"/>
    <a:srgbClr val="0754FF"/>
    <a:srgbClr val="431308"/>
    <a:srgbClr val="E67E3A"/>
    <a:srgbClr val="ED5B18"/>
    <a:srgbClr val="313428"/>
    <a:srgbClr val="7B337E"/>
    <a:srgbClr val="171918"/>
    <a:srgbClr val="C91C2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220"/>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horzBarState="maximized">
    <p:restoredLeft sz="15035" autoAdjust="0"/>
    <p:restoredTop sz="94660"/>
  </p:normalViewPr>
  <p:slideViewPr>
    <p:cSldViewPr snapToGrid="0">
      <p:cViewPr>
        <p:scale>
          <a:sx n="64" d="100"/>
          <a:sy n="64" d="100"/>
        </p:scale>
        <p:origin x="-972" y="-300"/>
      </p:cViewPr>
      <p:guideLst>
        <p:guide orient="horz" pos="2160"/>
        <p:guide pos="3840"/>
      </p:guideLst>
    </p:cSldViewPr>
  </p:slideViewPr>
  <p:notesTextViewPr>
    <p:cViewPr>
      <p:scale>
        <a:sx n="1" d="1"/>
        <a:sy n="1" d="1"/>
      </p:scale>
      <p:origin x="0" y="0"/>
    </p:cViewPr>
  </p:notesTextViewPr>
  <p:gridSpacing cx="78028800" cy="780288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9-12-17T23:41:01.423" idx="1">
    <p:pos x="10" y="10"/>
    <p:text/>
    <p:extLst>
      <p:ext uri="{C676402C-5697-4E1C-873F-D02D1690AC5C}">
        <p15:threadingInfo xmlns="" xmlns:p15="http://schemas.microsoft.com/office/powerpoint/2012/main" timeZoneBias="-330"/>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01F061A-252B-487D-BC67-FC9575E94BB2}" type="datetimeFigureOut">
              <a:rPr lang="en-US" smtClean="0"/>
              <a:pPr/>
              <a:t>12/18/2019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1BD2979-5BC2-4192-AAF0-AC96652A72CF}" type="slidenum">
              <a:rPr lang="en-US" smtClean="0"/>
              <a:pPr/>
              <a:t>‹#›</a:t>
            </a:fld>
            <a:endParaRPr lang="en-US"/>
          </a:p>
        </p:txBody>
      </p:sp>
    </p:spTree>
    <p:extLst>
      <p:ext uri="{BB962C8B-B14F-4D97-AF65-F5344CB8AC3E}">
        <p14:creationId xmlns="" xmlns:p14="http://schemas.microsoft.com/office/powerpoint/2010/main" val="4584023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1BD2979-5BC2-4192-AAF0-AC96652A72CF}" type="slidenum">
              <a:rPr lang="en-US" smtClean="0"/>
              <a:pPr/>
              <a:t>1</a:t>
            </a:fld>
            <a:endParaRPr lang="en-US"/>
          </a:p>
        </p:txBody>
      </p:sp>
    </p:spTree>
    <p:extLst>
      <p:ext uri="{BB962C8B-B14F-4D97-AF65-F5344CB8AC3E}">
        <p14:creationId xmlns="" xmlns:p14="http://schemas.microsoft.com/office/powerpoint/2010/main" val="4052319546"/>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3691482" y="1154705"/>
            <a:ext cx="7745145" cy="2387600"/>
          </a:xfrm>
        </p:spPr>
        <p:txBody>
          <a:bodyPr anchor="b">
            <a:normAutofit/>
          </a:bodyPr>
          <a:lstStyle>
            <a:lvl1pPr algn="ctr">
              <a:defRPr sz="6000">
                <a:solidFill>
                  <a:srgbClr val="2D95FF"/>
                </a:solidFill>
              </a:defRPr>
            </a:lvl1pPr>
          </a:lstStyle>
          <a:p>
            <a:r>
              <a:rPr lang="en-US" smtClean="0"/>
              <a:t>Click to edit Master title style</a:t>
            </a:r>
            <a:endParaRPr lang="en-US"/>
          </a:p>
        </p:txBody>
      </p:sp>
      <p:sp>
        <p:nvSpPr>
          <p:cNvPr id="3" name="Subtitle 2"/>
          <p:cNvSpPr>
            <a:spLocks noGrp="1"/>
          </p:cNvSpPr>
          <p:nvPr>
            <p:ph type="subTitle" idx="1"/>
          </p:nvPr>
        </p:nvSpPr>
        <p:spPr>
          <a:xfrm>
            <a:off x="3691482" y="3634380"/>
            <a:ext cx="7745145" cy="1655762"/>
          </a:xfrm>
        </p:spPr>
        <p:txBody>
          <a:bodyPr/>
          <a:lstStyle>
            <a:lvl1pPr marL="0" indent="0" algn="ctr">
              <a:buNone/>
              <a:defRPr sz="2400">
                <a:solidFill>
                  <a:srgbClr val="072C8B"/>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7243790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975256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19413" y="1696865"/>
            <a:ext cx="8623662" cy="2852737"/>
          </a:xfrm>
        </p:spPr>
        <p:txBody>
          <a:bodyPr anchor="b">
            <a:normAutofit/>
          </a:bodyPr>
          <a:lstStyle>
            <a:lvl1pPr algn="l">
              <a:defRPr sz="5400">
                <a:solidFill>
                  <a:srgbClr val="2D95FF"/>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219413" y="4576590"/>
            <a:ext cx="8623662" cy="1500187"/>
          </a:xfrm>
        </p:spPr>
        <p:txBody>
          <a:bodyPr/>
          <a:lstStyle>
            <a:lvl1pPr marL="0" indent="0">
              <a:buNone/>
              <a:defRPr sz="2400">
                <a:solidFill>
                  <a:srgbClr val="072C8B"/>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83134636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04943" y="1873975"/>
            <a:ext cx="420624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730926" y="1873975"/>
            <a:ext cx="429768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813249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4943" y="299811"/>
            <a:ext cx="8623663"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404940" y="1615849"/>
            <a:ext cx="438912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04941" y="2439761"/>
            <a:ext cx="4389120"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911629" y="1615849"/>
            <a:ext cx="411697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911629" y="2439761"/>
            <a:ext cx="411697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314071149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276173608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29385542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4943" y="465138"/>
            <a:ext cx="3099980" cy="1600200"/>
          </a:xfrm>
        </p:spPr>
        <p:txBody>
          <a:bodyPr anchor="ctr"/>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3657594" y="465138"/>
            <a:ext cx="5371011" cy="5403850"/>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04943" y="2065338"/>
            <a:ext cx="3099980"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28846260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04944" y="483326"/>
            <a:ext cx="2677886" cy="1600200"/>
          </a:xfrm>
        </p:spPr>
        <p:txBody>
          <a:bodyPr anchor="ctr"/>
          <a:lstStyle>
            <a:lvl1pPr>
              <a:defRPr sz="3200"/>
            </a:lvl1pPr>
          </a:lstStyle>
          <a:p>
            <a:r>
              <a:rPr lang="en-US" smtClean="0"/>
              <a:t>Click to edit Master title style</a:t>
            </a:r>
            <a:endParaRPr lang="en-US" dirty="0"/>
          </a:p>
        </p:txBody>
      </p:sp>
      <p:sp>
        <p:nvSpPr>
          <p:cNvPr id="3" name="Picture Placeholder 2"/>
          <p:cNvSpPr>
            <a:spLocks noGrp="1"/>
          </p:cNvSpPr>
          <p:nvPr>
            <p:ph type="pic" idx="1"/>
          </p:nvPr>
        </p:nvSpPr>
        <p:spPr>
          <a:xfrm>
            <a:off x="3218899" y="483326"/>
            <a:ext cx="5809707"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a:p>
        </p:txBody>
      </p:sp>
      <p:sp>
        <p:nvSpPr>
          <p:cNvPr id="4" name="Text Placeholder 3"/>
          <p:cNvSpPr>
            <a:spLocks noGrp="1"/>
          </p:cNvSpPr>
          <p:nvPr>
            <p:ph type="body" sz="half" idx="2"/>
          </p:nvPr>
        </p:nvSpPr>
        <p:spPr>
          <a:xfrm>
            <a:off x="404944" y="2083526"/>
            <a:ext cx="2677886"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276D79ED-3FA7-4EF8-964B-EB8BCFAB02F8}" type="datetimeFigureOut">
              <a:rPr lang="en-US" smtClean="0"/>
              <a:pPr/>
              <a:t>12/18/2019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6F12CB2-7F2C-47B9-AE70-22A94B49F233}" type="slidenum">
              <a:rPr lang="en-US" smtClean="0"/>
              <a:pPr/>
              <a:t>‹#›</a:t>
            </a:fld>
            <a:endParaRPr lang="en-US"/>
          </a:p>
        </p:txBody>
      </p:sp>
    </p:spTree>
    <p:extLst>
      <p:ext uri="{BB962C8B-B14F-4D97-AF65-F5344CB8AC3E}">
        <p14:creationId xmlns="" xmlns:p14="http://schemas.microsoft.com/office/powerpoint/2010/main" val="41100549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1.png"/><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19413" y="417376"/>
            <a:ext cx="8623662"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219412" y="1841862"/>
            <a:ext cx="8623663" cy="438735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219412" y="6356349"/>
            <a:ext cx="2183674" cy="365125"/>
          </a:xfrm>
          <a:prstGeom prst="rect">
            <a:avLst/>
          </a:prstGeom>
        </p:spPr>
        <p:txBody>
          <a:bodyPr vert="horz" lIns="91440" tIns="45720" rIns="91440" bIns="45720" rtlCol="0" anchor="ctr"/>
          <a:lstStyle>
            <a:lvl1pPr algn="l">
              <a:defRPr sz="1200">
                <a:solidFill>
                  <a:srgbClr val="313428"/>
                </a:solidFill>
              </a:defRPr>
            </a:lvl1pPr>
          </a:lstStyle>
          <a:p>
            <a:fld id="{276D79ED-3FA7-4EF8-964B-EB8BCFAB02F8}" type="datetimeFigureOut">
              <a:rPr lang="en-US" smtClean="0"/>
              <a:pPr/>
              <a:t>12/18/2019</a:t>
            </a:fld>
            <a:endParaRPr lang="en-US"/>
          </a:p>
        </p:txBody>
      </p:sp>
      <p:sp>
        <p:nvSpPr>
          <p:cNvPr id="5" name="Footer Placeholder 4"/>
          <p:cNvSpPr>
            <a:spLocks noGrp="1"/>
          </p:cNvSpPr>
          <p:nvPr>
            <p:ph type="ftr" sz="quarter" idx="3"/>
          </p:nvPr>
        </p:nvSpPr>
        <p:spPr>
          <a:xfrm>
            <a:off x="3033368" y="6356349"/>
            <a:ext cx="3275511" cy="365125"/>
          </a:xfrm>
          <a:prstGeom prst="rect">
            <a:avLst/>
          </a:prstGeom>
        </p:spPr>
        <p:txBody>
          <a:bodyPr vert="horz" lIns="91440" tIns="45720" rIns="91440" bIns="45720" rtlCol="0" anchor="ctr"/>
          <a:lstStyle>
            <a:lvl1pPr algn="ctr">
              <a:defRPr sz="1200">
                <a:solidFill>
                  <a:srgbClr val="313428"/>
                </a:solidFill>
              </a:defRPr>
            </a:lvl1pPr>
          </a:lstStyle>
          <a:p>
            <a:endParaRPr lang="en-US"/>
          </a:p>
        </p:txBody>
      </p:sp>
      <p:sp>
        <p:nvSpPr>
          <p:cNvPr id="6" name="Slide Number Placeholder 5"/>
          <p:cNvSpPr>
            <a:spLocks noGrp="1"/>
          </p:cNvSpPr>
          <p:nvPr>
            <p:ph type="sldNum" sz="quarter" idx="4"/>
          </p:nvPr>
        </p:nvSpPr>
        <p:spPr>
          <a:xfrm>
            <a:off x="6939162" y="6356350"/>
            <a:ext cx="1903913" cy="365125"/>
          </a:xfrm>
          <a:prstGeom prst="rect">
            <a:avLst/>
          </a:prstGeom>
        </p:spPr>
        <p:txBody>
          <a:bodyPr vert="horz" lIns="91440" tIns="45720" rIns="91440" bIns="45720" rtlCol="0" anchor="ctr"/>
          <a:lstStyle>
            <a:lvl1pPr algn="r">
              <a:defRPr sz="1200">
                <a:solidFill>
                  <a:srgbClr val="313428"/>
                </a:solidFill>
              </a:defRPr>
            </a:lvl1pPr>
          </a:lstStyle>
          <a:p>
            <a:fld id="{C6F12CB2-7F2C-47B9-AE70-22A94B49F233}" type="slidenum">
              <a:rPr lang="en-US" smtClean="0"/>
              <a:pPr/>
              <a:t>‹#›</a:t>
            </a:fld>
            <a:endParaRPr lang="en-US"/>
          </a:p>
        </p:txBody>
      </p:sp>
      <p:pic>
        <p:nvPicPr>
          <p:cNvPr id="11" name="Picture 10"/>
          <p:cNvPicPr>
            <a:picLocks noChangeAspect="1"/>
          </p:cNvPicPr>
          <p:nvPr userDrawn="1"/>
        </p:nvPicPr>
        <p:blipFill>
          <a:blip r:embed="rId12" cstate="print">
            <a:extLst>
              <a:ext uri="{28A0092B-C50C-407E-A947-70E740481C1C}">
                <a14:useLocalDpi xmlns="" xmlns:a14="http://schemas.microsoft.com/office/drawing/2010/main" val="0"/>
              </a:ext>
            </a:extLst>
          </a:blip>
          <a:stretch>
            <a:fillRect/>
          </a:stretch>
        </p:blipFill>
        <p:spPr>
          <a:xfrm rot="16200000">
            <a:off x="-610475" y="4914981"/>
            <a:ext cx="896556" cy="324395"/>
          </a:xfrm>
          <a:prstGeom prst="rect">
            <a:avLst/>
          </a:prstGeom>
        </p:spPr>
      </p:pic>
      <p:sp>
        <p:nvSpPr>
          <p:cNvPr id="12" name="TextBox 11"/>
          <p:cNvSpPr txBox="1"/>
          <p:nvPr userDrawn="1"/>
        </p:nvSpPr>
        <p:spPr>
          <a:xfrm rot="16200000">
            <a:off x="-2113768" y="2546065"/>
            <a:ext cx="3888671" cy="276999"/>
          </a:xfrm>
          <a:prstGeom prst="rect">
            <a:avLst/>
          </a:prstGeom>
          <a:noFill/>
        </p:spPr>
        <p:txBody>
          <a:bodyPr wrap="square" rtlCol="0" anchor="ctr">
            <a:spAutoFit/>
          </a:bodyPr>
          <a:lstStyle/>
          <a:p>
            <a:r>
              <a:rPr lang="bs-Latn-BA" sz="1200" dirty="0">
                <a:solidFill>
                  <a:schemeClr val="bg1">
                    <a:lumMod val="65000"/>
                  </a:schemeClr>
                </a:solidFill>
              </a:rPr>
              <a:t>Find</a:t>
            </a:r>
            <a:r>
              <a:rPr lang="bs-Latn-BA" sz="1200" baseline="0" dirty="0">
                <a:solidFill>
                  <a:schemeClr val="bg1">
                    <a:lumMod val="65000"/>
                  </a:schemeClr>
                </a:solidFill>
              </a:rPr>
              <a:t> m</a:t>
            </a:r>
            <a:r>
              <a:rPr lang="bs-Latn-BA" sz="1200" dirty="0">
                <a:solidFill>
                  <a:schemeClr val="bg1">
                    <a:lumMod val="65000"/>
                  </a:schemeClr>
                </a:solidFill>
              </a:rPr>
              <a:t>ore PowerPoint templates</a:t>
            </a:r>
            <a:r>
              <a:rPr lang="bs-Latn-BA" sz="1200" baseline="0" dirty="0">
                <a:solidFill>
                  <a:schemeClr val="bg1">
                    <a:lumMod val="65000"/>
                  </a:schemeClr>
                </a:solidFill>
              </a:rPr>
              <a:t> on </a:t>
            </a:r>
            <a:r>
              <a:rPr lang="bs-Latn-BA" sz="1200" b="1" baseline="0" dirty="0">
                <a:solidFill>
                  <a:schemeClr val="bg1">
                    <a:lumMod val="65000"/>
                  </a:schemeClr>
                </a:solidFill>
              </a:rPr>
              <a:t>prezentr.com</a:t>
            </a:r>
            <a:r>
              <a:rPr lang="bs-Latn-BA" sz="1200" baseline="0" dirty="0">
                <a:solidFill>
                  <a:schemeClr val="bg1">
                    <a:lumMod val="65000"/>
                  </a:schemeClr>
                </a:solidFill>
              </a:rPr>
              <a:t>!</a:t>
            </a:r>
            <a:endParaRPr lang="en-US" sz="1200" dirty="0">
              <a:solidFill>
                <a:schemeClr val="bg1">
                  <a:lumMod val="65000"/>
                </a:schemeClr>
              </a:solidFill>
            </a:endParaRPr>
          </a:p>
        </p:txBody>
      </p:sp>
    </p:spTree>
    <p:extLst>
      <p:ext uri="{BB962C8B-B14F-4D97-AF65-F5344CB8AC3E}">
        <p14:creationId xmlns="" xmlns:p14="http://schemas.microsoft.com/office/powerpoint/2010/main" val="12973494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txStyles>
    <p:titleStyle>
      <a:lvl1pPr algn="ctr" defTabSz="914400" rtl="0" eaLnBrk="1" latinLnBrk="0" hangingPunct="1">
        <a:lnSpc>
          <a:spcPct val="90000"/>
        </a:lnSpc>
        <a:spcBef>
          <a:spcPct val="0"/>
        </a:spcBef>
        <a:buNone/>
        <a:defRPr sz="4400" b="1" kern="1200">
          <a:solidFill>
            <a:srgbClr val="2D95FF"/>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rgbClr val="072C8B"/>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rgbClr val="072C8B"/>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rgbClr val="072C8B"/>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rgbClr val="072C8B"/>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rgbClr val="072C8B"/>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6.xml"/><Relationship Id="rId4"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3"/>
          <a:stretch>
            <a:fillRect/>
          </a:stretch>
        </p:blipFill>
        <p:spPr>
          <a:xfrm>
            <a:off x="3729160" y="100163"/>
            <a:ext cx="3291841" cy="2060055"/>
          </a:xfrm>
          <a:prstGeom prst="rect">
            <a:avLst/>
          </a:prstGeom>
        </p:spPr>
      </p:pic>
      <p:sp>
        <p:nvSpPr>
          <p:cNvPr id="2" name="Title 1"/>
          <p:cNvSpPr>
            <a:spLocks noGrp="1"/>
          </p:cNvSpPr>
          <p:nvPr>
            <p:ph type="title"/>
          </p:nvPr>
        </p:nvSpPr>
        <p:spPr>
          <a:xfrm>
            <a:off x="956065" y="2160218"/>
            <a:ext cx="8623662" cy="1325563"/>
          </a:xfrm>
        </p:spPr>
        <p:txBody>
          <a:bodyPr>
            <a:normAutofit/>
          </a:bodyPr>
          <a:lstStyle/>
          <a:p>
            <a:r>
              <a:rPr lang="en-US" sz="2800" dirty="0" smtClean="0"/>
              <a:t>DRIVER MONITORING SYSTEM</a:t>
            </a:r>
            <a:endParaRPr lang="en-US" sz="2800" dirty="0"/>
          </a:p>
        </p:txBody>
      </p:sp>
      <p:sp>
        <p:nvSpPr>
          <p:cNvPr id="6" name="TextBox 5"/>
          <p:cNvSpPr txBox="1"/>
          <p:nvPr/>
        </p:nvSpPr>
        <p:spPr>
          <a:xfrm>
            <a:off x="251219" y="3915816"/>
            <a:ext cx="9151951" cy="3139321"/>
          </a:xfrm>
          <a:prstGeom prst="rect">
            <a:avLst/>
          </a:prstGeom>
          <a:noFill/>
        </p:spPr>
        <p:txBody>
          <a:bodyPr wrap="square" rtlCol="0">
            <a:spAutoFit/>
          </a:bodyPr>
          <a:lstStyle/>
          <a:p>
            <a:r>
              <a:rPr lang="en-US" dirty="0" smtClean="0"/>
              <a:t>BIPIN KUMAR SONI (16P31A1203)                                                     </a:t>
            </a:r>
          </a:p>
          <a:p>
            <a:endParaRPr lang="en-US" dirty="0"/>
          </a:p>
          <a:p>
            <a:r>
              <a:rPr lang="en-US" dirty="0"/>
              <a:t>APPASANI </a:t>
            </a:r>
            <a:r>
              <a:rPr lang="en-US" dirty="0" smtClean="0"/>
              <a:t>LAVANYA </a:t>
            </a:r>
            <a:r>
              <a:rPr lang="en-US" dirty="0"/>
              <a:t>(</a:t>
            </a:r>
            <a:r>
              <a:rPr lang="en-US" dirty="0" smtClean="0"/>
              <a:t>16P31A1201)</a:t>
            </a:r>
          </a:p>
          <a:p>
            <a:endParaRPr lang="en-US" dirty="0"/>
          </a:p>
          <a:p>
            <a:r>
              <a:rPr lang="en-US" dirty="0" smtClean="0"/>
              <a:t>B.K.SRIKAR </a:t>
            </a:r>
            <a:r>
              <a:rPr lang="en-US" dirty="0"/>
              <a:t>(</a:t>
            </a:r>
            <a:r>
              <a:rPr lang="en-US" dirty="0" smtClean="0"/>
              <a:t>16P31A1202)</a:t>
            </a:r>
          </a:p>
          <a:p>
            <a:endParaRPr lang="en-US" dirty="0" smtClean="0"/>
          </a:p>
          <a:p>
            <a:r>
              <a:rPr lang="en-US" dirty="0"/>
              <a:t>M.SIRI </a:t>
            </a:r>
            <a:r>
              <a:rPr lang="en-US" dirty="0" smtClean="0"/>
              <a:t>CHANDANA (16P31A1224)</a:t>
            </a:r>
            <a:endParaRPr lang="en-US" dirty="0"/>
          </a:p>
          <a:p>
            <a:endParaRPr lang="en-US" dirty="0"/>
          </a:p>
          <a:p>
            <a:endParaRPr lang="en-US" dirty="0" smtClean="0"/>
          </a:p>
          <a:p>
            <a:endParaRPr lang="en-US" dirty="0"/>
          </a:p>
          <a:p>
            <a:endParaRPr lang="en-US" dirty="0"/>
          </a:p>
        </p:txBody>
      </p:sp>
      <p:sp>
        <p:nvSpPr>
          <p:cNvPr id="8" name="TextBox 7"/>
          <p:cNvSpPr txBox="1"/>
          <p:nvPr/>
        </p:nvSpPr>
        <p:spPr>
          <a:xfrm>
            <a:off x="7234093" y="3987384"/>
            <a:ext cx="6062182" cy="1200329"/>
          </a:xfrm>
          <a:prstGeom prst="rect">
            <a:avLst/>
          </a:prstGeom>
          <a:noFill/>
        </p:spPr>
        <p:txBody>
          <a:bodyPr wrap="square" rtlCol="0">
            <a:spAutoFit/>
          </a:bodyPr>
          <a:lstStyle/>
          <a:p>
            <a:r>
              <a:rPr lang="en-US" dirty="0" smtClean="0"/>
              <a:t>Under the guidance of:</a:t>
            </a:r>
          </a:p>
          <a:p>
            <a:r>
              <a:rPr lang="en-US" dirty="0" err="1" smtClean="0"/>
              <a:t>A.MOHAN,M.Tech</a:t>
            </a:r>
            <a:r>
              <a:rPr lang="en-US" dirty="0" smtClean="0"/>
              <a:t>,</a:t>
            </a:r>
            <a:endParaRPr lang="en-US" dirty="0" smtClean="0"/>
          </a:p>
          <a:p>
            <a:r>
              <a:rPr lang="en-US" dirty="0" smtClean="0"/>
              <a:t>ASSISTANT </a:t>
            </a:r>
            <a:r>
              <a:rPr lang="en-US" dirty="0" smtClean="0"/>
              <a:t>PROFESSOR, </a:t>
            </a:r>
            <a:endParaRPr lang="en-US" dirty="0" smtClean="0"/>
          </a:p>
          <a:p>
            <a:r>
              <a:rPr lang="en-US" dirty="0" smtClean="0"/>
              <a:t>IT Department.</a:t>
            </a:r>
            <a:endParaRPr lang="en-US" dirty="0"/>
          </a:p>
        </p:txBody>
      </p:sp>
    </p:spTree>
    <p:extLst>
      <p:ext uri="{BB962C8B-B14F-4D97-AF65-F5344CB8AC3E}">
        <p14:creationId xmlns="" xmlns:p14="http://schemas.microsoft.com/office/powerpoint/2010/main" val="2946753107"/>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19412" y="417377"/>
            <a:ext cx="10773265" cy="1272276"/>
          </a:xfrm>
        </p:spPr>
        <p:txBody>
          <a:bodyPr/>
          <a:lstStyle/>
          <a:p>
            <a:r>
              <a:rPr lang="en-US" dirty="0" smtClean="0"/>
              <a:t>USER INTERFACE</a:t>
            </a:r>
            <a:endParaRPr lang="en-US" dirty="0"/>
          </a:p>
        </p:txBody>
      </p:sp>
      <p:sp>
        <p:nvSpPr>
          <p:cNvPr id="6" name="Content Placeholder 5"/>
          <p:cNvSpPr>
            <a:spLocks noGrp="1"/>
          </p:cNvSpPr>
          <p:nvPr>
            <p:ph idx="1"/>
          </p:nvPr>
        </p:nvSpPr>
        <p:spPr>
          <a:xfrm>
            <a:off x="219412" y="1841862"/>
            <a:ext cx="10653997" cy="4280642"/>
          </a:xfrm>
        </p:spPr>
        <p:txBody>
          <a:bodyPr/>
          <a:lstStyle/>
          <a:p>
            <a:r>
              <a:rPr lang="en-US" dirty="0" smtClean="0"/>
              <a:t>The project is based on the open CV.</a:t>
            </a:r>
          </a:p>
          <a:p>
            <a:r>
              <a:rPr lang="en-US" dirty="0" smtClean="0"/>
              <a:t>The </a:t>
            </a:r>
            <a:r>
              <a:rPr lang="en-US" dirty="0" smtClean="0"/>
              <a:t>system requires the raspberry Pi and a webcam as an interface for the </a:t>
            </a:r>
            <a:r>
              <a:rPr lang="en-US" dirty="0" err="1" smtClean="0"/>
              <a:t>user.The</a:t>
            </a:r>
            <a:r>
              <a:rPr lang="en-US" dirty="0" smtClean="0"/>
              <a:t> camera will detect the face and its features and base on the </a:t>
            </a:r>
            <a:r>
              <a:rPr lang="en-US" dirty="0" err="1" smtClean="0"/>
              <a:t>algorithm.It</a:t>
            </a:r>
            <a:r>
              <a:rPr lang="en-US" dirty="0" smtClean="0"/>
              <a:t> will be </a:t>
            </a:r>
            <a:r>
              <a:rPr lang="en-US" dirty="0" err="1" smtClean="0"/>
              <a:t>buzzering</a:t>
            </a:r>
            <a:r>
              <a:rPr lang="en-US" dirty="0" smtClean="0"/>
              <a:t> the alarm</a:t>
            </a:r>
            <a:r>
              <a:rPr lang="en-US" dirty="0" smtClean="0"/>
              <a:t>.</a:t>
            </a:r>
            <a:endParaRPr lang="en-US" dirty="0" smtClean="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2" y="417376"/>
            <a:ext cx="11263054" cy="1381444"/>
          </a:xfrm>
        </p:spPr>
        <p:txBody>
          <a:bodyPr/>
          <a:lstStyle/>
          <a:p>
            <a:r>
              <a:rPr lang="en-US" dirty="0" smtClean="0"/>
              <a:t>    FUNCTIONAL REQUIREMENTS</a:t>
            </a:r>
            <a:endParaRPr lang="en-US" dirty="0"/>
          </a:p>
        </p:txBody>
      </p:sp>
      <p:sp>
        <p:nvSpPr>
          <p:cNvPr id="3" name="Content Placeholder 2"/>
          <p:cNvSpPr>
            <a:spLocks noGrp="1"/>
          </p:cNvSpPr>
          <p:nvPr>
            <p:ph idx="1"/>
          </p:nvPr>
        </p:nvSpPr>
        <p:spPr>
          <a:xfrm>
            <a:off x="219413" y="2310989"/>
            <a:ext cx="10644057" cy="4189202"/>
          </a:xfrm>
        </p:spPr>
        <p:txBody>
          <a:bodyPr/>
          <a:lstStyle/>
          <a:p>
            <a:pPr>
              <a:buFont typeface="Wingdings" panose="05000000000000000000" pitchFamily="2" charset="2"/>
              <a:buChar char="Ø"/>
            </a:pPr>
            <a:r>
              <a:rPr lang="en-US" sz="2400" dirty="0" err="1" smtClean="0">
                <a:latin typeface="Times New Roman" panose="02020603050405020304" pitchFamily="18" charset="0"/>
                <a:cs typeface="Times New Roman" panose="02020603050405020304" pitchFamily="18" charset="0"/>
              </a:rPr>
              <a:t>RaspberryPi</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US"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Camera</a:t>
            </a:r>
          </a:p>
          <a:p>
            <a:pPr>
              <a:buFont typeface="Wingdings" panose="05000000000000000000" pitchFamily="2" charset="2"/>
              <a:buChar char="Ø"/>
            </a:pP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Sensors</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156512981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16227" y="417378"/>
            <a:ext cx="12808227" cy="1006688"/>
          </a:xfrm>
        </p:spPr>
        <p:txBody>
          <a:bodyPr/>
          <a:lstStyle/>
          <a:p>
            <a:r>
              <a:rPr lang="en-US" dirty="0" smtClean="0"/>
              <a:t>    SOFTWARE REQUIREMENTS</a:t>
            </a:r>
            <a:endParaRPr lang="en-US" dirty="0"/>
          </a:p>
        </p:txBody>
      </p:sp>
      <p:sp>
        <p:nvSpPr>
          <p:cNvPr id="3" name="Content Placeholder 2"/>
          <p:cNvSpPr>
            <a:spLocks noGrp="1"/>
          </p:cNvSpPr>
          <p:nvPr>
            <p:ph idx="1"/>
          </p:nvPr>
        </p:nvSpPr>
        <p:spPr>
          <a:xfrm>
            <a:off x="219412" y="1841862"/>
            <a:ext cx="10415458" cy="4151434"/>
          </a:xfrm>
        </p:spPr>
        <p:txBody>
          <a:bodyPr>
            <a:normAutofit/>
          </a:bodyPr>
          <a:lstStyle/>
          <a:p>
            <a:pPr>
              <a:buFont typeface="Wingdings" panose="05000000000000000000" pitchFamily="2" charset="2"/>
              <a:buChar char="Ø"/>
            </a:pPr>
            <a:r>
              <a:rPr lang="en-US" sz="2400" dirty="0">
                <a:latin typeface="Times New Roman" pitchFamily="18" charset="0"/>
                <a:cs typeface="Times New Roman" pitchFamily="18" charset="0"/>
              </a:rPr>
              <a:t> </a:t>
            </a:r>
            <a:r>
              <a:rPr lang="en-US" sz="2400" dirty="0" err="1" smtClean="0">
                <a:latin typeface="Times New Roman" pitchFamily="18" charset="0"/>
                <a:cs typeface="Times New Roman" pitchFamily="18" charset="0"/>
              </a:rPr>
              <a:t>Raspbian</a:t>
            </a:r>
            <a:r>
              <a:rPr lang="en-US" sz="2400" dirty="0" smtClean="0">
                <a:latin typeface="Times New Roman" pitchFamily="18" charset="0"/>
                <a:cs typeface="Times New Roman" pitchFamily="18" charset="0"/>
              </a:rPr>
              <a:t>(OS</a:t>
            </a:r>
            <a:r>
              <a:rPr lang="en-US" sz="2400" dirty="0">
                <a:latin typeface="Times New Roman" pitchFamily="18" charset="0"/>
                <a:cs typeface="Times New Roman" pitchFamily="18" charset="0"/>
              </a:rPr>
              <a:t>)</a:t>
            </a:r>
          </a:p>
          <a:p>
            <a:pPr>
              <a:buFont typeface="Wingdings" panose="05000000000000000000" pitchFamily="2" charset="2"/>
              <a:buChar char="Ø"/>
            </a:pPr>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Python</a:t>
            </a:r>
            <a:endParaRPr lang="en-US" sz="2400" dirty="0">
              <a:latin typeface="Times New Roman" pitchFamily="18" charset="0"/>
              <a:cs typeface="Times New Roman" pitchFamily="18" charset="0"/>
            </a:endParaRPr>
          </a:p>
          <a:p>
            <a:pPr>
              <a:buFont typeface="Wingdings" panose="05000000000000000000" pitchFamily="2" charset="2"/>
              <a:buChar char="Ø"/>
            </a:pPr>
            <a:r>
              <a:rPr lang="en-US" sz="2400" dirty="0">
                <a:latin typeface="Times New Roman" pitchFamily="18" charset="0"/>
                <a:cs typeface="Times New Roman" pitchFamily="18" charset="0"/>
              </a:rPr>
              <a:t> </a:t>
            </a:r>
            <a:r>
              <a:rPr lang="en-US" sz="2400" dirty="0" smtClean="0">
                <a:latin typeface="Times New Roman" pitchFamily="18" charset="0"/>
                <a:cs typeface="Times New Roman" pitchFamily="18" charset="0"/>
              </a:rPr>
              <a:t>Open </a:t>
            </a:r>
            <a:r>
              <a:rPr lang="en-US" sz="2400" dirty="0">
                <a:latin typeface="Times New Roman" pitchFamily="18" charset="0"/>
                <a:cs typeface="Times New Roman" pitchFamily="18" charset="0"/>
              </a:rPr>
              <a:t>CV(module)</a:t>
            </a:r>
          </a:p>
          <a:p>
            <a:pPr>
              <a:buFont typeface="Wingdings" panose="05000000000000000000" pitchFamily="2" charset="2"/>
              <a:buChar char="Ø"/>
            </a:pPr>
            <a:r>
              <a:rPr lang="en-US" sz="2400" dirty="0">
                <a:latin typeface="Times New Roman" pitchFamily="18" charset="0"/>
                <a:cs typeface="Times New Roman" pitchFamily="18" charset="0"/>
              </a:rPr>
              <a:t> </a:t>
            </a:r>
            <a:r>
              <a:rPr lang="en-US" sz="2400" dirty="0" err="1" smtClean="0">
                <a:latin typeface="Times New Roman" pitchFamily="18" charset="0"/>
                <a:cs typeface="Times New Roman" pitchFamily="18" charset="0"/>
              </a:rPr>
              <a:t>Numpy</a:t>
            </a:r>
            <a:endParaRPr lang="en-US" sz="2400" dirty="0">
              <a:latin typeface="Times New Roman" pitchFamily="18" charset="0"/>
              <a:cs typeface="Times New Roman" pitchFamily="18" charset="0"/>
            </a:endParaRPr>
          </a:p>
          <a:p>
            <a:pPr>
              <a:buFont typeface="Wingdings" panose="05000000000000000000" pitchFamily="2" charset="2"/>
              <a:buChar char="Ø"/>
            </a:pPr>
            <a:r>
              <a:rPr lang="en-US" sz="2400" dirty="0">
                <a:latin typeface="Times New Roman" pitchFamily="18" charset="0"/>
                <a:cs typeface="Times New Roman" pitchFamily="18" charset="0"/>
              </a:rPr>
              <a:t> </a:t>
            </a:r>
            <a:r>
              <a:rPr lang="en-US" sz="2400" dirty="0" err="1" smtClean="0">
                <a:latin typeface="Times New Roman" pitchFamily="18" charset="0"/>
                <a:cs typeface="Times New Roman" pitchFamily="18" charset="0"/>
              </a:rPr>
              <a:t>Imutlis</a:t>
            </a:r>
            <a:endParaRPr lang="en-US" sz="2400" dirty="0">
              <a:latin typeface="Times New Roman" pitchFamily="18" charset="0"/>
              <a:cs typeface="Times New Roman" pitchFamily="18" charset="0"/>
            </a:endParaRPr>
          </a:p>
          <a:p>
            <a:pPr>
              <a:buFont typeface="Wingdings" panose="05000000000000000000" pitchFamily="2" charset="2"/>
              <a:buChar char="Ø"/>
            </a:pPr>
            <a:r>
              <a:rPr lang="en-US" sz="2400" dirty="0">
                <a:latin typeface="Times New Roman" pitchFamily="18" charset="0"/>
                <a:cs typeface="Times New Roman" pitchFamily="18" charset="0"/>
              </a:rPr>
              <a:t> </a:t>
            </a:r>
            <a:r>
              <a:rPr lang="en-US" sz="2400" dirty="0" err="1" smtClean="0">
                <a:latin typeface="Times New Roman" pitchFamily="18" charset="0"/>
                <a:cs typeface="Times New Roman" pitchFamily="18" charset="0"/>
              </a:rPr>
              <a:t>Dlib</a:t>
            </a:r>
            <a:endParaRPr lang="en-US" sz="2400" dirty="0">
              <a:latin typeface="Times New Roman" pitchFamily="18" charset="0"/>
              <a:cs typeface="Times New Roman" pitchFamily="18" charset="0"/>
            </a:endParaRPr>
          </a:p>
        </p:txBody>
      </p:sp>
    </p:spTree>
    <p:extLst>
      <p:ext uri="{BB962C8B-B14F-4D97-AF65-F5344CB8AC3E}">
        <p14:creationId xmlns="" xmlns:p14="http://schemas.microsoft.com/office/powerpoint/2010/main" val="931533198"/>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1" y="417377"/>
            <a:ext cx="11547867" cy="1126610"/>
          </a:xfrm>
        </p:spPr>
        <p:txBody>
          <a:bodyPr/>
          <a:lstStyle/>
          <a:p>
            <a:r>
              <a:rPr lang="en-US" dirty="0" smtClean="0"/>
              <a:t>HARDWARE REQUIREMENTS</a:t>
            </a:r>
            <a:endParaRPr lang="en-US" dirty="0"/>
          </a:p>
        </p:txBody>
      </p:sp>
      <p:sp>
        <p:nvSpPr>
          <p:cNvPr id="3" name="Content Placeholder 2"/>
          <p:cNvSpPr>
            <a:spLocks noGrp="1"/>
          </p:cNvSpPr>
          <p:nvPr>
            <p:ph idx="1"/>
          </p:nvPr>
        </p:nvSpPr>
        <p:spPr>
          <a:xfrm>
            <a:off x="219412" y="2000888"/>
            <a:ext cx="10276310" cy="3893016"/>
          </a:xfrm>
        </p:spPr>
        <p:txBody>
          <a:bodyPr/>
          <a:lstStyle/>
          <a:p>
            <a:pPr>
              <a:buFont typeface="Wingdings" panose="05000000000000000000" pitchFamily="2" charset="2"/>
              <a:buChar char="Ø"/>
            </a:pPr>
            <a:r>
              <a:rPr lang="en-US" sz="2400" dirty="0" err="1" smtClean="0">
                <a:latin typeface="Times New Roman" panose="02020603050405020304" pitchFamily="18" charset="0"/>
                <a:cs typeface="Times New Roman" panose="02020603050405020304" pitchFamily="18" charset="0"/>
              </a:rPr>
              <a:t>Raspeberry</a:t>
            </a:r>
            <a:r>
              <a:rPr lang="en-US" sz="2400" dirty="0" smtClean="0">
                <a:latin typeface="Times New Roman" panose="02020603050405020304" pitchFamily="18" charset="0"/>
                <a:cs typeface="Times New Roman" panose="02020603050405020304" pitchFamily="18" charset="0"/>
              </a:rPr>
              <a:t> Pi</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A </a:t>
            </a:r>
            <a:r>
              <a:rPr lang="en-US" sz="2400" dirty="0">
                <a:latin typeface="Times New Roman" panose="02020603050405020304" pitchFamily="18" charset="0"/>
                <a:cs typeface="Times New Roman" panose="02020603050405020304" pitchFamily="18" charset="0"/>
              </a:rPr>
              <a:t>Micro Controller </a:t>
            </a: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Camera</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Alarm/Vibrator</a:t>
            </a:r>
            <a:endParaRPr lang="en-US" sz="24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Relay</a:t>
            </a:r>
            <a:endParaRPr lang="en-US" sz="2400" dirty="0">
              <a:latin typeface="Times New Roman" panose="02020603050405020304" pitchFamily="18" charset="0"/>
              <a:cs typeface="Times New Roman" panose="02020603050405020304" pitchFamily="18" charset="0"/>
            </a:endParaRPr>
          </a:p>
        </p:txBody>
      </p:sp>
    </p:spTree>
    <p:extLst>
      <p:ext uri="{BB962C8B-B14F-4D97-AF65-F5344CB8AC3E}">
        <p14:creationId xmlns="" xmlns:p14="http://schemas.microsoft.com/office/powerpoint/2010/main" val="198677668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2" y="417376"/>
            <a:ext cx="10842839" cy="1331911"/>
          </a:xfrm>
        </p:spPr>
        <p:txBody>
          <a:bodyPr/>
          <a:lstStyle/>
          <a:p>
            <a:r>
              <a:rPr lang="en-US" dirty="0" smtClean="0"/>
              <a:t>USABILITY</a:t>
            </a:r>
            <a:endParaRPr lang="en-US" dirty="0"/>
          </a:p>
        </p:txBody>
      </p:sp>
      <p:sp>
        <p:nvSpPr>
          <p:cNvPr id="3" name="Content Placeholder 2"/>
          <p:cNvSpPr>
            <a:spLocks noGrp="1"/>
          </p:cNvSpPr>
          <p:nvPr>
            <p:ph idx="1"/>
          </p:nvPr>
        </p:nvSpPr>
        <p:spPr>
          <a:xfrm>
            <a:off x="219412" y="2049229"/>
            <a:ext cx="8623663" cy="4387352"/>
          </a:xfrm>
        </p:spPr>
        <p:txBody>
          <a:bodyPr/>
          <a:lstStyle/>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Can be used in buses.</a:t>
            </a: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Can be used in cars.</a:t>
            </a: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Can be used in trains.</a:t>
            </a:r>
            <a:r>
              <a:rPr lang="en-US" sz="2400" dirty="0">
                <a:latin typeface="Times New Roman" panose="02020603050405020304" pitchFamily="18" charset="0"/>
                <a:cs typeface="Times New Roman" panose="02020603050405020304" pitchFamily="18" charset="0"/>
              </a:rPr>
              <a:t> </a:t>
            </a:r>
            <a:endParaRPr lang="en-US" sz="2400"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sz="2400" dirty="0" smtClean="0">
                <a:latin typeface="Times New Roman" panose="02020603050405020304" pitchFamily="18" charset="0"/>
                <a:cs typeface="Times New Roman" panose="02020603050405020304" pitchFamily="18" charset="0"/>
              </a:rPr>
              <a:t>Can </a:t>
            </a:r>
            <a:r>
              <a:rPr lang="en-US" sz="2400" dirty="0">
                <a:latin typeface="Times New Roman" panose="02020603050405020304" pitchFamily="18" charset="0"/>
                <a:cs typeface="Times New Roman" panose="02020603050405020304" pitchFamily="18" charset="0"/>
              </a:rPr>
              <a:t>also be used in </a:t>
            </a:r>
            <a:r>
              <a:rPr lang="en-US" sz="2400" dirty="0" err="1">
                <a:latin typeface="Times New Roman" panose="02020603050405020304" pitchFamily="18" charset="0"/>
                <a:cs typeface="Times New Roman" panose="02020603050405020304" pitchFamily="18" charset="0"/>
              </a:rPr>
              <a:t>aeroplanes</a:t>
            </a:r>
            <a:r>
              <a:rPr lang="en-US" sz="2400" dirty="0">
                <a:latin typeface="Times New Roman" panose="02020603050405020304" pitchFamily="18" charset="0"/>
                <a:cs typeface="Times New Roman" panose="02020603050405020304" pitchFamily="18" charset="0"/>
              </a:rPr>
              <a:t>.</a:t>
            </a:r>
          </a:p>
          <a:p>
            <a:endParaRPr lang="en-US" dirty="0"/>
          </a:p>
        </p:txBody>
      </p:sp>
    </p:spTree>
    <p:extLst>
      <p:ext uri="{BB962C8B-B14F-4D97-AF65-F5344CB8AC3E}">
        <p14:creationId xmlns="" xmlns:p14="http://schemas.microsoft.com/office/powerpoint/2010/main" val="559610184"/>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3" y="417377"/>
            <a:ext cx="10813022" cy="1182824"/>
          </a:xfrm>
        </p:spPr>
        <p:txBody>
          <a:bodyPr/>
          <a:lstStyle/>
          <a:p>
            <a:r>
              <a:rPr lang="en-US" dirty="0" smtClean="0"/>
              <a:t>RELIABILITY</a:t>
            </a:r>
            <a:endParaRPr lang="en-US" dirty="0"/>
          </a:p>
        </p:txBody>
      </p:sp>
      <p:sp>
        <p:nvSpPr>
          <p:cNvPr id="3" name="Content Placeholder 2"/>
          <p:cNvSpPr>
            <a:spLocks noGrp="1"/>
          </p:cNvSpPr>
          <p:nvPr>
            <p:ph idx="1"/>
          </p:nvPr>
        </p:nvSpPr>
        <p:spPr/>
        <p:txBody>
          <a:bodyPr/>
          <a:lstStyle/>
          <a:p>
            <a:pPr>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On-device(car, bus).</a:t>
            </a:r>
          </a:p>
          <a:p>
            <a:pPr marL="0" indent="0">
              <a:buNone/>
            </a:pPr>
            <a:endParaRPr lang="en-US" dirty="0" smtClean="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r>
              <a:rPr lang="en-US" dirty="0" smtClean="0">
                <a:latin typeface="Times New Roman" panose="02020603050405020304" pitchFamily="18" charset="0"/>
                <a:cs typeface="Times New Roman" panose="02020603050405020304" pitchFamily="18" charset="0"/>
              </a:rPr>
              <a:t>Real time monitoring</a:t>
            </a:r>
            <a:r>
              <a:rPr lang="en-US" dirty="0" smtClean="0"/>
              <a:t>.</a:t>
            </a:r>
            <a:endParaRPr lang="en-US" dirty="0"/>
          </a:p>
        </p:txBody>
      </p:sp>
    </p:spTree>
    <p:extLst>
      <p:ext uri="{BB962C8B-B14F-4D97-AF65-F5344CB8AC3E}">
        <p14:creationId xmlns="" xmlns:p14="http://schemas.microsoft.com/office/powerpoint/2010/main" val="171540693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3" y="417377"/>
            <a:ext cx="10882596" cy="1292154"/>
          </a:xfrm>
        </p:spPr>
        <p:txBody>
          <a:bodyPr/>
          <a:lstStyle/>
          <a:p>
            <a:r>
              <a:rPr lang="en-US" dirty="0" smtClean="0"/>
              <a:t>PERFORMANCE</a:t>
            </a:r>
            <a:endParaRPr lang="en-US" dirty="0"/>
          </a:p>
        </p:txBody>
      </p:sp>
      <p:sp>
        <p:nvSpPr>
          <p:cNvPr id="3" name="Content Placeholder 2"/>
          <p:cNvSpPr>
            <a:spLocks noGrp="1"/>
          </p:cNvSpPr>
          <p:nvPr>
            <p:ph idx="1"/>
          </p:nvPr>
        </p:nvSpPr>
        <p:spPr/>
        <p:txBody>
          <a:bodyPr>
            <a:normAutofit/>
          </a:bodyPr>
          <a:lstStyle/>
          <a:p>
            <a:pPr lvl="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No loss of company assets</a:t>
            </a:r>
            <a:r>
              <a:rPr lang="en-US" sz="2400" dirty="0" smtClean="0">
                <a:latin typeface="Times New Roman" panose="02020603050405020304" pitchFamily="18" charset="0"/>
                <a:cs typeface="Times New Roman" panose="02020603050405020304" pitchFamily="18" charset="0"/>
              </a:rPr>
              <a:t>.</a:t>
            </a:r>
          </a:p>
          <a:p>
            <a:pPr lvl="0">
              <a:buFont typeface="Wingdings" panose="05000000000000000000" pitchFamily="2" charset="2"/>
              <a:buChar char="Ø"/>
            </a:pPr>
            <a:endParaRPr lang="en-US" sz="2400" dirty="0" smtClean="0">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Valuable lives will be saved</a:t>
            </a:r>
            <a:r>
              <a:rPr lang="en-US" sz="2400" dirty="0" smtClean="0">
                <a:latin typeface="Times New Roman" panose="02020603050405020304" pitchFamily="18" charset="0"/>
                <a:cs typeface="Times New Roman" panose="02020603050405020304" pitchFamily="18" charset="0"/>
              </a:rPr>
              <a:t>.</a:t>
            </a:r>
          </a:p>
          <a:p>
            <a:pPr lvl="0">
              <a:buFont typeface="Wingdings" panose="05000000000000000000" pitchFamily="2" charset="2"/>
              <a:buChar char="Ø"/>
            </a:pPr>
            <a:endParaRPr lang="en-US" sz="2400" dirty="0" smtClean="0">
              <a:latin typeface="Times New Roman" panose="02020603050405020304" pitchFamily="18" charset="0"/>
              <a:cs typeface="Times New Roman" panose="02020603050405020304" pitchFamily="18" charset="0"/>
            </a:endParaRPr>
          </a:p>
          <a:p>
            <a:pPr lvl="0">
              <a:buFont typeface="Wingdings" panose="05000000000000000000" pitchFamily="2" charset="2"/>
              <a:buChar char="Ø"/>
            </a:pPr>
            <a:r>
              <a:rPr lang="en-US" sz="2400" dirty="0">
                <a:latin typeface="Times New Roman" panose="02020603050405020304" pitchFamily="18" charset="0"/>
                <a:cs typeface="Times New Roman" panose="02020603050405020304" pitchFamily="18" charset="0"/>
              </a:rPr>
              <a:t>Decrease in accidents due to drowsiness</a:t>
            </a:r>
            <a:r>
              <a:rPr lang="en-US" sz="2400" dirty="0"/>
              <a:t>.</a:t>
            </a:r>
            <a:endParaRPr lang="en-US" sz="3600" dirty="0"/>
          </a:p>
          <a:p>
            <a:endParaRPr lang="en-US" sz="2400" dirty="0"/>
          </a:p>
        </p:txBody>
      </p:sp>
    </p:spTree>
    <p:extLst>
      <p:ext uri="{BB962C8B-B14F-4D97-AF65-F5344CB8AC3E}">
        <p14:creationId xmlns="" xmlns:p14="http://schemas.microsoft.com/office/powerpoint/2010/main" val="1976486613"/>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8661" y="417377"/>
            <a:ext cx="10287000" cy="1212640"/>
          </a:xfrm>
        </p:spPr>
        <p:txBody>
          <a:bodyPr/>
          <a:lstStyle/>
          <a:p>
            <a:r>
              <a:rPr lang="en-US" dirty="0" smtClean="0"/>
              <a:t>           PHYSICAL ENVIRONMENT</a:t>
            </a:r>
            <a:endParaRPr lang="en-US" dirty="0"/>
          </a:p>
        </p:txBody>
      </p:sp>
      <p:pic>
        <p:nvPicPr>
          <p:cNvPr id="4" name="Content Placeholder 3"/>
          <p:cNvPicPr>
            <a:picLocks noGrp="1" noChangeAspect="1"/>
          </p:cNvPicPr>
          <p:nvPr>
            <p:ph idx="1"/>
          </p:nvPr>
        </p:nvPicPr>
        <p:blipFill>
          <a:blip r:embed="rId2"/>
          <a:stretch>
            <a:fillRect/>
          </a:stretch>
        </p:blipFill>
        <p:spPr>
          <a:xfrm>
            <a:off x="219413" y="2050601"/>
            <a:ext cx="3615241" cy="4096867"/>
          </a:xfrm>
          <a:prstGeom prst="rect">
            <a:avLst/>
          </a:prstGeom>
        </p:spPr>
      </p:pic>
      <p:pic>
        <p:nvPicPr>
          <p:cNvPr id="5" name="Picture 4"/>
          <p:cNvPicPr>
            <a:picLocks noChangeAspect="1"/>
          </p:cNvPicPr>
          <p:nvPr/>
        </p:nvPicPr>
        <p:blipFill>
          <a:blip r:embed="rId3"/>
          <a:stretch>
            <a:fillRect/>
          </a:stretch>
        </p:blipFill>
        <p:spPr>
          <a:xfrm>
            <a:off x="4767539" y="2050601"/>
            <a:ext cx="4517528" cy="3389670"/>
          </a:xfrm>
          <a:prstGeom prst="rect">
            <a:avLst/>
          </a:prstGeom>
        </p:spPr>
      </p:pic>
    </p:spTree>
    <p:extLst>
      <p:ext uri="{BB962C8B-B14F-4D97-AF65-F5344CB8AC3E}">
        <p14:creationId xmlns="" xmlns:p14="http://schemas.microsoft.com/office/powerpoint/2010/main" val="167234974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cstate="print">
            <a:extLst>
              <a:ext uri="{28A0092B-C50C-407E-A947-70E740481C1C}">
                <a14:useLocalDpi xmlns="" xmlns:a14="http://schemas.microsoft.com/office/drawing/2010/main" val="0"/>
              </a:ext>
            </a:extLst>
          </a:blip>
          <a:stretch>
            <a:fillRect/>
          </a:stretch>
        </p:blipFill>
        <p:spPr>
          <a:xfrm>
            <a:off x="-469127" y="-1"/>
            <a:ext cx="12968577" cy="7506031"/>
          </a:xfrm>
          <a:prstGeom prst="rect">
            <a:avLst/>
          </a:prstGeom>
        </p:spPr>
      </p:pic>
    </p:spTree>
    <p:extLst>
      <p:ext uri="{BB962C8B-B14F-4D97-AF65-F5344CB8AC3E}">
        <p14:creationId xmlns="" xmlns:p14="http://schemas.microsoft.com/office/powerpoint/2010/main" val="3851104283"/>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630769" y="158958"/>
            <a:ext cx="8623662" cy="1325563"/>
          </a:xfrm>
        </p:spPr>
        <p:txBody>
          <a:bodyPr/>
          <a:lstStyle/>
          <a:p>
            <a:r>
              <a:rPr lang="en-US" dirty="0" smtClean="0"/>
              <a:t>INTRODUCTION</a:t>
            </a:r>
            <a:endParaRPr lang="en-US" dirty="0"/>
          </a:p>
        </p:txBody>
      </p:sp>
      <p:sp>
        <p:nvSpPr>
          <p:cNvPr id="3" name="Content Placeholder 2"/>
          <p:cNvSpPr>
            <a:spLocks noGrp="1"/>
          </p:cNvSpPr>
          <p:nvPr>
            <p:ph idx="1"/>
          </p:nvPr>
        </p:nvSpPr>
        <p:spPr>
          <a:xfrm>
            <a:off x="219412" y="1708879"/>
            <a:ext cx="10296188" cy="4856812"/>
          </a:xfrm>
        </p:spPr>
        <p:txBody>
          <a:bodyPr>
            <a:normAutofit/>
          </a:bodyPr>
          <a:lstStyle/>
          <a:p>
            <a:pPr marL="241300" marR="5080" indent="-229235" algn="just">
              <a:spcBef>
                <a:spcPts val="340"/>
              </a:spcBef>
              <a:buNone/>
              <a:tabLst>
                <a:tab pos="241935" algn="l"/>
              </a:tabLst>
            </a:pPr>
            <a:r>
              <a:rPr lang="en-US" sz="2400" dirty="0" smtClean="0">
                <a:latin typeface="Times New Roman"/>
                <a:cs typeface="Times New Roman"/>
              </a:rPr>
              <a:t>   Aim </a:t>
            </a:r>
            <a:r>
              <a:rPr lang="en-US" sz="2400" dirty="0">
                <a:latin typeface="Times New Roman"/>
                <a:cs typeface="Times New Roman"/>
              </a:rPr>
              <a:t>of </a:t>
            </a:r>
            <a:r>
              <a:rPr lang="en-US" sz="2400" spc="-5" dirty="0">
                <a:latin typeface="Times New Roman"/>
                <a:cs typeface="Times New Roman"/>
              </a:rPr>
              <a:t>this project </a:t>
            </a:r>
            <a:r>
              <a:rPr lang="en-US" sz="2400" spc="-10" dirty="0">
                <a:latin typeface="Times New Roman"/>
                <a:cs typeface="Times New Roman"/>
              </a:rPr>
              <a:t>is </a:t>
            </a:r>
            <a:r>
              <a:rPr lang="en-US" sz="2400" spc="-5" dirty="0">
                <a:latin typeface="Times New Roman"/>
                <a:cs typeface="Times New Roman"/>
              </a:rPr>
              <a:t>implementing the system as </a:t>
            </a:r>
            <a:r>
              <a:rPr lang="en-US" sz="2400" dirty="0">
                <a:latin typeface="Times New Roman"/>
                <a:cs typeface="Times New Roman"/>
              </a:rPr>
              <a:t>a prototype by </a:t>
            </a:r>
            <a:r>
              <a:rPr lang="en-US" sz="2400" spc="-5" dirty="0">
                <a:latin typeface="Times New Roman"/>
                <a:cs typeface="Times New Roman"/>
              </a:rPr>
              <a:t>capturing the live </a:t>
            </a:r>
            <a:r>
              <a:rPr lang="en-US" sz="2400" spc="-10" dirty="0">
                <a:latin typeface="Times New Roman"/>
                <a:cs typeface="Times New Roman"/>
              </a:rPr>
              <a:t>images </a:t>
            </a:r>
            <a:r>
              <a:rPr lang="en-US" sz="2400" dirty="0">
                <a:latin typeface="Times New Roman"/>
                <a:cs typeface="Times New Roman"/>
              </a:rPr>
              <a:t>of </a:t>
            </a:r>
            <a:r>
              <a:rPr lang="en-US" sz="2400" spc="-5" dirty="0" smtClean="0">
                <a:latin typeface="Times New Roman"/>
                <a:cs typeface="Times New Roman"/>
              </a:rPr>
              <a:t>the eyes </a:t>
            </a:r>
            <a:r>
              <a:rPr lang="en-US" sz="2400" spc="-5" dirty="0">
                <a:latin typeface="Times New Roman"/>
                <a:cs typeface="Times New Roman"/>
              </a:rPr>
              <a:t>and </a:t>
            </a:r>
            <a:r>
              <a:rPr lang="en-US" sz="2400" dirty="0">
                <a:latin typeface="Times New Roman"/>
                <a:cs typeface="Times New Roman"/>
              </a:rPr>
              <a:t>fed </a:t>
            </a:r>
            <a:r>
              <a:rPr lang="en-US" sz="2400" spc="-10" dirty="0">
                <a:latin typeface="Times New Roman"/>
                <a:cs typeface="Times New Roman"/>
              </a:rPr>
              <a:t>them </a:t>
            </a:r>
            <a:r>
              <a:rPr lang="en-US" sz="2400" spc="-5" dirty="0">
                <a:latin typeface="Times New Roman"/>
                <a:cs typeface="Times New Roman"/>
              </a:rPr>
              <a:t>in </a:t>
            </a:r>
            <a:r>
              <a:rPr lang="en-US" sz="2400" spc="-10" dirty="0">
                <a:latin typeface="Times New Roman"/>
                <a:cs typeface="Times New Roman"/>
              </a:rPr>
              <a:t>to </a:t>
            </a:r>
            <a:r>
              <a:rPr lang="en-US" sz="2400" dirty="0">
                <a:latin typeface="Times New Roman"/>
                <a:cs typeface="Times New Roman"/>
              </a:rPr>
              <a:t>the </a:t>
            </a:r>
            <a:r>
              <a:rPr lang="en-US" sz="2400" spc="-5" dirty="0">
                <a:latin typeface="Times New Roman"/>
                <a:cs typeface="Times New Roman"/>
              </a:rPr>
              <a:t>Microcontroller </a:t>
            </a:r>
            <a:r>
              <a:rPr lang="en-US" sz="2400" spc="-10" dirty="0">
                <a:latin typeface="Times New Roman"/>
                <a:cs typeface="Times New Roman"/>
              </a:rPr>
              <a:t>in </a:t>
            </a:r>
            <a:r>
              <a:rPr lang="en-US" sz="2400" spc="-5" dirty="0">
                <a:latin typeface="Times New Roman"/>
                <a:cs typeface="Times New Roman"/>
              </a:rPr>
              <a:t>which the </a:t>
            </a:r>
            <a:r>
              <a:rPr lang="en-US" sz="2400" spc="-40" dirty="0" smtClean="0">
                <a:latin typeface="Times New Roman"/>
                <a:cs typeface="Times New Roman"/>
              </a:rPr>
              <a:t> </a:t>
            </a:r>
            <a:r>
              <a:rPr lang="en-US" sz="2400" spc="-5" dirty="0">
                <a:latin typeface="Times New Roman"/>
                <a:cs typeface="Times New Roman"/>
              </a:rPr>
              <a:t>software is used </a:t>
            </a:r>
            <a:r>
              <a:rPr lang="en-US" sz="2400" spc="-10" dirty="0">
                <a:latin typeface="Times New Roman"/>
                <a:cs typeface="Times New Roman"/>
              </a:rPr>
              <a:t>to </a:t>
            </a:r>
            <a:r>
              <a:rPr lang="en-US" sz="2400" dirty="0">
                <a:latin typeface="Times New Roman"/>
                <a:cs typeface="Times New Roman"/>
              </a:rPr>
              <a:t>process </a:t>
            </a:r>
            <a:r>
              <a:rPr lang="en-US" sz="2400" spc="-5" dirty="0">
                <a:latin typeface="Times New Roman"/>
                <a:cs typeface="Times New Roman"/>
              </a:rPr>
              <a:t>the  video and convert it </a:t>
            </a:r>
            <a:r>
              <a:rPr lang="en-US" sz="2400" spc="-10" dirty="0">
                <a:latin typeface="Times New Roman"/>
                <a:cs typeface="Times New Roman"/>
              </a:rPr>
              <a:t>in to frames </a:t>
            </a:r>
            <a:r>
              <a:rPr lang="en-US" sz="2400" dirty="0">
                <a:latin typeface="Times New Roman"/>
                <a:cs typeface="Times New Roman"/>
              </a:rPr>
              <a:t>and process </a:t>
            </a:r>
            <a:r>
              <a:rPr lang="en-US" sz="2400" spc="-5" dirty="0">
                <a:latin typeface="Times New Roman"/>
                <a:cs typeface="Times New Roman"/>
              </a:rPr>
              <a:t>it </a:t>
            </a:r>
            <a:r>
              <a:rPr lang="en-US" sz="2400" spc="-15" dirty="0">
                <a:latin typeface="Times New Roman"/>
                <a:cs typeface="Times New Roman"/>
              </a:rPr>
              <a:t>accordingly. </a:t>
            </a:r>
            <a:r>
              <a:rPr lang="en-US" sz="2400" spc="-5" dirty="0">
                <a:latin typeface="Times New Roman"/>
                <a:cs typeface="Times New Roman"/>
              </a:rPr>
              <a:t>Some customized algorithms are  </a:t>
            </a:r>
            <a:r>
              <a:rPr lang="en-US" sz="2400" dirty="0">
                <a:latin typeface="Times New Roman"/>
                <a:cs typeface="Times New Roman"/>
              </a:rPr>
              <a:t>coded </a:t>
            </a:r>
            <a:r>
              <a:rPr lang="en-US" sz="2400" dirty="0" smtClean="0">
                <a:latin typeface="Times New Roman"/>
                <a:cs typeface="Times New Roman"/>
              </a:rPr>
              <a:t>for </a:t>
            </a:r>
            <a:r>
              <a:rPr lang="en-US" sz="2400" spc="-5" dirty="0">
                <a:latin typeface="Times New Roman"/>
                <a:cs typeface="Times New Roman"/>
              </a:rPr>
              <a:t>image segmentation </a:t>
            </a:r>
            <a:r>
              <a:rPr lang="en-US" sz="2400" dirty="0">
                <a:latin typeface="Times New Roman"/>
                <a:cs typeface="Times New Roman"/>
              </a:rPr>
              <a:t>of eyes from </a:t>
            </a:r>
            <a:r>
              <a:rPr lang="en-US" sz="2400" spc="-5" dirty="0">
                <a:latin typeface="Times New Roman"/>
                <a:cs typeface="Times New Roman"/>
              </a:rPr>
              <a:t>the entire image </a:t>
            </a:r>
            <a:r>
              <a:rPr lang="en-US" sz="2400" dirty="0">
                <a:latin typeface="Times New Roman"/>
                <a:cs typeface="Times New Roman"/>
              </a:rPr>
              <a:t>and </a:t>
            </a:r>
            <a:r>
              <a:rPr lang="en-US" sz="2400" spc="-5" dirty="0">
                <a:latin typeface="Times New Roman"/>
                <a:cs typeface="Times New Roman"/>
              </a:rPr>
              <a:t>image recognition </a:t>
            </a:r>
            <a:r>
              <a:rPr lang="en-US" sz="2400" spc="-10" dirty="0">
                <a:latin typeface="Times New Roman"/>
                <a:cs typeface="Times New Roman"/>
              </a:rPr>
              <a:t>of  </a:t>
            </a:r>
            <a:r>
              <a:rPr lang="en-US" sz="2400" dirty="0">
                <a:latin typeface="Times New Roman"/>
                <a:cs typeface="Times New Roman"/>
              </a:rPr>
              <a:t>the </a:t>
            </a:r>
            <a:r>
              <a:rPr lang="en-US" sz="2400" spc="-5" dirty="0">
                <a:latin typeface="Times New Roman"/>
                <a:cs typeface="Times New Roman"/>
              </a:rPr>
              <a:t>eyes </a:t>
            </a:r>
            <a:r>
              <a:rPr lang="en-US" sz="2400" dirty="0">
                <a:latin typeface="Times New Roman"/>
                <a:cs typeface="Times New Roman"/>
              </a:rPr>
              <a:t>and face</a:t>
            </a:r>
            <a:r>
              <a:rPr lang="en-US" sz="2400" spc="-40" dirty="0">
                <a:latin typeface="Times New Roman"/>
                <a:cs typeface="Times New Roman"/>
              </a:rPr>
              <a:t> </a:t>
            </a:r>
            <a:r>
              <a:rPr lang="en-US" sz="2400" dirty="0">
                <a:latin typeface="Times New Roman"/>
                <a:cs typeface="Times New Roman"/>
              </a:rPr>
              <a:t>position</a:t>
            </a:r>
            <a:r>
              <a:rPr lang="en-US" sz="2400" dirty="0" smtClean="0">
                <a:latin typeface="Times New Roman"/>
                <a:cs typeface="Times New Roman"/>
              </a:rPr>
              <a:t>.</a:t>
            </a:r>
          </a:p>
          <a:p>
            <a:pPr marL="12065" marR="5080" indent="0" algn="just">
              <a:spcBef>
                <a:spcPts val="340"/>
              </a:spcBef>
              <a:buNone/>
              <a:tabLst>
                <a:tab pos="241935" algn="l"/>
              </a:tabLst>
            </a:pPr>
            <a:endParaRPr lang="en-US" sz="2400" dirty="0">
              <a:latin typeface="Times New Roman"/>
              <a:cs typeface="Times New Roman"/>
            </a:endParaRPr>
          </a:p>
          <a:p>
            <a:pPr marL="241300" marR="5080" indent="-229235" algn="just">
              <a:lnSpc>
                <a:spcPts val="2160"/>
              </a:lnSpc>
              <a:spcBef>
                <a:spcPts val="1030"/>
              </a:spcBef>
              <a:buNone/>
              <a:tabLst>
                <a:tab pos="241935" algn="l"/>
              </a:tabLst>
            </a:pPr>
            <a:r>
              <a:rPr lang="en-US" sz="2400" dirty="0" smtClean="0">
                <a:latin typeface="Times New Roman"/>
                <a:cs typeface="Times New Roman"/>
              </a:rPr>
              <a:t>   On </a:t>
            </a:r>
            <a:r>
              <a:rPr lang="en-US" sz="2400" spc="-5" dirty="0">
                <a:latin typeface="Times New Roman"/>
                <a:cs typeface="Times New Roman"/>
              </a:rPr>
              <a:t>the whole, </a:t>
            </a:r>
            <a:r>
              <a:rPr lang="en-US" sz="2400" dirty="0">
                <a:latin typeface="Times New Roman"/>
                <a:cs typeface="Times New Roman"/>
              </a:rPr>
              <a:t>by </a:t>
            </a:r>
            <a:r>
              <a:rPr lang="en-US" sz="2400" spc="-5" dirty="0">
                <a:latin typeface="Times New Roman"/>
                <a:cs typeface="Times New Roman"/>
              </a:rPr>
              <a:t>sensing the eye blinks </a:t>
            </a:r>
            <a:r>
              <a:rPr lang="en-US" sz="2400" dirty="0">
                <a:latin typeface="Times New Roman"/>
                <a:cs typeface="Times New Roman"/>
              </a:rPr>
              <a:t>we </a:t>
            </a:r>
            <a:r>
              <a:rPr lang="en-US" sz="2400" spc="-5" dirty="0">
                <a:latin typeface="Times New Roman"/>
                <a:cs typeface="Times New Roman"/>
              </a:rPr>
              <a:t>can </a:t>
            </a:r>
            <a:r>
              <a:rPr lang="en-US" sz="2400" dirty="0">
                <a:latin typeface="Times New Roman"/>
                <a:cs typeface="Times New Roman"/>
              </a:rPr>
              <a:t>decide </a:t>
            </a:r>
            <a:r>
              <a:rPr lang="en-US" sz="2400" spc="-10" dirty="0">
                <a:latin typeface="Times New Roman"/>
                <a:cs typeface="Times New Roman"/>
              </a:rPr>
              <a:t>if </a:t>
            </a:r>
            <a:r>
              <a:rPr lang="en-US" sz="2400" spc="-5" dirty="0">
                <a:latin typeface="Times New Roman"/>
                <a:cs typeface="Times New Roman"/>
              </a:rPr>
              <a:t>the eye blinks are more than the driver </a:t>
            </a:r>
            <a:r>
              <a:rPr lang="en-US" sz="2400" spc="-20" dirty="0">
                <a:latin typeface="Times New Roman"/>
                <a:cs typeface="Times New Roman"/>
              </a:rPr>
              <a:t>is  </a:t>
            </a:r>
            <a:r>
              <a:rPr lang="en-US" sz="2400" spc="-5" dirty="0">
                <a:latin typeface="Times New Roman"/>
                <a:cs typeface="Times New Roman"/>
              </a:rPr>
              <a:t>very </a:t>
            </a:r>
            <a:r>
              <a:rPr lang="en-US" sz="2400" spc="-25" dirty="0">
                <a:latin typeface="Times New Roman"/>
                <a:cs typeface="Times New Roman"/>
              </a:rPr>
              <a:t>sleepy, </a:t>
            </a:r>
            <a:r>
              <a:rPr lang="en-US" sz="2400" spc="-5" dirty="0">
                <a:latin typeface="Times New Roman"/>
                <a:cs typeface="Times New Roman"/>
              </a:rPr>
              <a:t>Drinking and it will automatically turn </a:t>
            </a:r>
            <a:r>
              <a:rPr lang="en-US" sz="2400" spc="-15" dirty="0">
                <a:latin typeface="Times New Roman"/>
                <a:cs typeface="Times New Roman"/>
              </a:rPr>
              <a:t>off </a:t>
            </a:r>
            <a:r>
              <a:rPr lang="en-US" sz="2400" dirty="0">
                <a:latin typeface="Times New Roman"/>
                <a:cs typeface="Times New Roman"/>
              </a:rPr>
              <a:t>the </a:t>
            </a:r>
            <a:r>
              <a:rPr lang="en-US" sz="2400" spc="-5" dirty="0">
                <a:latin typeface="Times New Roman"/>
                <a:cs typeface="Times New Roman"/>
              </a:rPr>
              <a:t>vehicle, if </a:t>
            </a:r>
            <a:r>
              <a:rPr lang="en-US" sz="2400" dirty="0">
                <a:latin typeface="Times New Roman"/>
                <a:cs typeface="Times New Roman"/>
              </a:rPr>
              <a:t>the </a:t>
            </a:r>
            <a:r>
              <a:rPr lang="en-US" sz="2400" spc="-5" dirty="0">
                <a:latin typeface="Times New Roman"/>
                <a:cs typeface="Times New Roman"/>
              </a:rPr>
              <a:t>driver is showing the left  eye </a:t>
            </a:r>
            <a:r>
              <a:rPr lang="en-US" sz="2400" dirty="0">
                <a:latin typeface="Times New Roman"/>
                <a:cs typeface="Times New Roman"/>
              </a:rPr>
              <a:t>ball position than the </a:t>
            </a:r>
            <a:r>
              <a:rPr lang="en-US" sz="2400" spc="-5" dirty="0">
                <a:latin typeface="Times New Roman"/>
                <a:cs typeface="Times New Roman"/>
              </a:rPr>
              <a:t>left indicator </a:t>
            </a:r>
            <a:r>
              <a:rPr lang="en-US" sz="2400" dirty="0">
                <a:latin typeface="Times New Roman"/>
                <a:cs typeface="Times New Roman"/>
              </a:rPr>
              <a:t>of the car </a:t>
            </a:r>
            <a:r>
              <a:rPr lang="en-US" sz="2400" spc="-5" dirty="0">
                <a:latin typeface="Times New Roman"/>
                <a:cs typeface="Times New Roman"/>
              </a:rPr>
              <a:t>is </a:t>
            </a:r>
            <a:r>
              <a:rPr lang="en-US" sz="2400" dirty="0">
                <a:latin typeface="Times New Roman"/>
                <a:cs typeface="Times New Roman"/>
              </a:rPr>
              <a:t>turned on and so</a:t>
            </a:r>
            <a:r>
              <a:rPr lang="en-US" sz="2400" spc="-215" dirty="0">
                <a:latin typeface="Times New Roman"/>
                <a:cs typeface="Times New Roman"/>
              </a:rPr>
              <a:t> </a:t>
            </a:r>
            <a:r>
              <a:rPr lang="en-US" sz="2400" spc="5" dirty="0">
                <a:latin typeface="Times New Roman"/>
                <a:cs typeface="Times New Roman"/>
              </a:rPr>
              <a:t>on</a:t>
            </a:r>
            <a:r>
              <a:rPr lang="en-US" sz="2400" spc="-15" dirty="0" smtClean="0">
                <a:latin typeface="Times New Roman"/>
                <a:cs typeface="Times New Roman"/>
              </a:rPr>
              <a:t>.</a:t>
            </a:r>
            <a:endParaRPr lang="en-US" sz="2400" dirty="0">
              <a:latin typeface="Times New Roman"/>
              <a:cs typeface="Times New Roman"/>
            </a:endParaRPr>
          </a:p>
        </p:txBody>
      </p:sp>
    </p:spTree>
    <p:extLst>
      <p:ext uri="{BB962C8B-B14F-4D97-AF65-F5344CB8AC3E}">
        <p14:creationId xmlns="" xmlns:p14="http://schemas.microsoft.com/office/powerpoint/2010/main" val="205997136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3" y="288236"/>
            <a:ext cx="10693426" cy="1450624"/>
          </a:xfrm>
        </p:spPr>
        <p:txBody>
          <a:bodyPr/>
          <a:lstStyle/>
          <a:p>
            <a:r>
              <a:rPr lang="en-US" dirty="0"/>
              <a:t>SCOPE OF THE SYSTEM</a:t>
            </a:r>
          </a:p>
        </p:txBody>
      </p:sp>
      <p:sp>
        <p:nvSpPr>
          <p:cNvPr id="3" name="Content Placeholder 2"/>
          <p:cNvSpPr>
            <a:spLocks noGrp="1"/>
          </p:cNvSpPr>
          <p:nvPr>
            <p:ph idx="1"/>
          </p:nvPr>
        </p:nvSpPr>
        <p:spPr/>
        <p:txBody>
          <a:bodyPr>
            <a:normAutofit/>
          </a:bodyPr>
          <a:lstStyle/>
          <a:p>
            <a:pPr marL="469265" marR="5080" indent="-457200" algn="just">
              <a:lnSpc>
                <a:spcPts val="2590"/>
              </a:lnSpc>
              <a:spcBef>
                <a:spcPts val="425"/>
              </a:spcBef>
              <a:buFont typeface="Wingdings" panose="05000000000000000000" pitchFamily="2" charset="2"/>
              <a:buChar char="Ø"/>
              <a:tabLst>
                <a:tab pos="241935" algn="l"/>
              </a:tabLst>
            </a:pPr>
            <a:r>
              <a:rPr lang="en-US" sz="2400" spc="-5" dirty="0">
                <a:latin typeface="Times New Roman"/>
                <a:cs typeface="Times New Roman"/>
              </a:rPr>
              <a:t>Nowadays the </a:t>
            </a:r>
            <a:r>
              <a:rPr lang="en-US" sz="2400" dirty="0">
                <a:latin typeface="Times New Roman"/>
                <a:cs typeface="Times New Roman"/>
              </a:rPr>
              <a:t>driver </a:t>
            </a:r>
            <a:r>
              <a:rPr lang="en-US" sz="2400" spc="-5" dirty="0">
                <a:latin typeface="Times New Roman"/>
                <a:cs typeface="Times New Roman"/>
              </a:rPr>
              <a:t>safety </a:t>
            </a:r>
            <a:r>
              <a:rPr lang="en-US" sz="2400" dirty="0">
                <a:latin typeface="Times New Roman"/>
                <a:cs typeface="Times New Roman"/>
              </a:rPr>
              <a:t>in </a:t>
            </a:r>
            <a:r>
              <a:rPr lang="en-US" sz="2400" dirty="0" smtClean="0">
                <a:latin typeface="Times New Roman"/>
                <a:cs typeface="Times New Roman"/>
              </a:rPr>
              <a:t>the car is </a:t>
            </a:r>
            <a:r>
              <a:rPr lang="en-US" sz="2400" spc="-5" dirty="0">
                <a:latin typeface="Times New Roman"/>
                <a:cs typeface="Times New Roman"/>
              </a:rPr>
              <a:t>one </a:t>
            </a:r>
            <a:r>
              <a:rPr lang="en-US" sz="2400" dirty="0">
                <a:latin typeface="Times New Roman"/>
                <a:cs typeface="Times New Roman"/>
              </a:rPr>
              <a:t>of the </a:t>
            </a:r>
            <a:r>
              <a:rPr lang="en-US" sz="2400" spc="-10" dirty="0">
                <a:latin typeface="Times New Roman"/>
                <a:cs typeface="Times New Roman"/>
              </a:rPr>
              <a:t>most </a:t>
            </a:r>
            <a:r>
              <a:rPr lang="en-US" sz="2400" dirty="0">
                <a:latin typeface="Times New Roman"/>
                <a:cs typeface="Times New Roman"/>
              </a:rPr>
              <a:t>wanted </a:t>
            </a:r>
            <a:r>
              <a:rPr lang="en-US" sz="2400" spc="-5" dirty="0">
                <a:latin typeface="Times New Roman"/>
                <a:cs typeface="Times New Roman"/>
              </a:rPr>
              <a:t>system </a:t>
            </a:r>
            <a:r>
              <a:rPr lang="en-US" sz="2400" dirty="0">
                <a:latin typeface="Times New Roman"/>
                <a:cs typeface="Times New Roman"/>
              </a:rPr>
              <a:t>to avoid  </a:t>
            </a:r>
            <a:r>
              <a:rPr lang="en-US" sz="2400" spc="-5" dirty="0">
                <a:latin typeface="Times New Roman"/>
                <a:cs typeface="Times New Roman"/>
              </a:rPr>
              <a:t>accidents. Our objective </a:t>
            </a:r>
            <a:r>
              <a:rPr lang="en-US" sz="2400" dirty="0">
                <a:latin typeface="Times New Roman"/>
                <a:cs typeface="Times New Roman"/>
              </a:rPr>
              <a:t>of the </a:t>
            </a:r>
            <a:r>
              <a:rPr lang="en-US" sz="2400" spc="-5" dirty="0">
                <a:latin typeface="Times New Roman"/>
                <a:cs typeface="Times New Roman"/>
              </a:rPr>
              <a:t>project </a:t>
            </a:r>
            <a:r>
              <a:rPr lang="en-US" sz="2400" dirty="0">
                <a:latin typeface="Times New Roman"/>
                <a:cs typeface="Times New Roman"/>
              </a:rPr>
              <a:t>is </a:t>
            </a:r>
            <a:r>
              <a:rPr lang="en-US" sz="2400" spc="-5" dirty="0">
                <a:latin typeface="Times New Roman"/>
                <a:cs typeface="Times New Roman"/>
              </a:rPr>
              <a:t>to </a:t>
            </a:r>
            <a:r>
              <a:rPr lang="en-US" sz="2400" dirty="0">
                <a:latin typeface="Times New Roman"/>
                <a:cs typeface="Times New Roman"/>
              </a:rPr>
              <a:t>ensure </a:t>
            </a:r>
            <a:r>
              <a:rPr lang="en-US" sz="2400" spc="-5" dirty="0">
                <a:latin typeface="Times New Roman"/>
                <a:cs typeface="Times New Roman"/>
              </a:rPr>
              <a:t>the safety system. For  </a:t>
            </a:r>
            <a:r>
              <a:rPr lang="en-US" sz="2400" dirty="0">
                <a:latin typeface="Times New Roman"/>
                <a:cs typeface="Times New Roman"/>
              </a:rPr>
              <a:t>enhancing </a:t>
            </a:r>
            <a:r>
              <a:rPr lang="en-US" sz="2400" spc="-5" dirty="0">
                <a:latin typeface="Times New Roman"/>
                <a:cs typeface="Times New Roman"/>
              </a:rPr>
              <a:t>the </a:t>
            </a:r>
            <a:r>
              <a:rPr lang="en-US" sz="2400" spc="-25" dirty="0">
                <a:latin typeface="Times New Roman"/>
                <a:cs typeface="Times New Roman"/>
              </a:rPr>
              <a:t>safety, </a:t>
            </a:r>
            <a:r>
              <a:rPr lang="en-US" sz="2400" spc="-5" dirty="0">
                <a:latin typeface="Times New Roman"/>
                <a:cs typeface="Times New Roman"/>
              </a:rPr>
              <a:t>we </a:t>
            </a:r>
            <a:r>
              <a:rPr lang="en-US" sz="2400" dirty="0">
                <a:latin typeface="Times New Roman"/>
                <a:cs typeface="Times New Roman"/>
              </a:rPr>
              <a:t>are </a:t>
            </a:r>
            <a:r>
              <a:rPr lang="en-US" sz="2400" spc="-5" dirty="0">
                <a:latin typeface="Times New Roman"/>
                <a:cs typeface="Times New Roman"/>
              </a:rPr>
              <a:t>detecting </a:t>
            </a:r>
            <a:r>
              <a:rPr lang="en-US" sz="2400" dirty="0">
                <a:latin typeface="Times New Roman"/>
                <a:cs typeface="Times New Roman"/>
              </a:rPr>
              <a:t>the eye </a:t>
            </a:r>
            <a:r>
              <a:rPr lang="en-US" sz="2400" spc="-5" dirty="0">
                <a:latin typeface="Times New Roman"/>
                <a:cs typeface="Times New Roman"/>
              </a:rPr>
              <a:t>blinks </a:t>
            </a:r>
            <a:r>
              <a:rPr lang="en-US" sz="2400" dirty="0">
                <a:latin typeface="Times New Roman"/>
                <a:cs typeface="Times New Roman"/>
              </a:rPr>
              <a:t>of the </a:t>
            </a:r>
            <a:r>
              <a:rPr lang="en-US" sz="2400" spc="-5" dirty="0">
                <a:latin typeface="Times New Roman"/>
                <a:cs typeface="Times New Roman"/>
              </a:rPr>
              <a:t>driver </a:t>
            </a:r>
            <a:r>
              <a:rPr lang="en-US" sz="2400" dirty="0">
                <a:latin typeface="Times New Roman"/>
                <a:cs typeface="Times New Roman"/>
              </a:rPr>
              <a:t>and </a:t>
            </a:r>
            <a:r>
              <a:rPr lang="en-US" sz="2400" spc="-5" dirty="0">
                <a:latin typeface="Times New Roman"/>
                <a:cs typeface="Times New Roman"/>
              </a:rPr>
              <a:t>estimating  </a:t>
            </a:r>
            <a:r>
              <a:rPr lang="en-US" sz="2400" dirty="0">
                <a:latin typeface="Times New Roman"/>
                <a:cs typeface="Times New Roman"/>
              </a:rPr>
              <a:t>the driver status and control the car</a:t>
            </a:r>
            <a:r>
              <a:rPr lang="en-US" sz="2400" spc="-105" dirty="0">
                <a:latin typeface="Times New Roman"/>
                <a:cs typeface="Times New Roman"/>
              </a:rPr>
              <a:t> </a:t>
            </a:r>
            <a:r>
              <a:rPr lang="en-US" sz="2400" spc="-15" dirty="0">
                <a:latin typeface="Times New Roman"/>
                <a:cs typeface="Times New Roman"/>
              </a:rPr>
              <a:t>accordingly.</a:t>
            </a:r>
            <a:endParaRPr lang="en-US" sz="2400" dirty="0">
              <a:latin typeface="Times New Roman"/>
              <a:cs typeface="Times New Roman"/>
            </a:endParaRPr>
          </a:p>
        </p:txBody>
      </p:sp>
      <p:pic>
        <p:nvPicPr>
          <p:cNvPr id="4" name="Picture 3"/>
          <p:cNvPicPr>
            <a:picLocks noChangeAspect="1"/>
          </p:cNvPicPr>
          <p:nvPr/>
        </p:nvPicPr>
        <p:blipFill>
          <a:blip r:embed="rId2"/>
          <a:stretch>
            <a:fillRect/>
          </a:stretch>
        </p:blipFill>
        <p:spPr>
          <a:xfrm>
            <a:off x="551267" y="4168467"/>
            <a:ext cx="3217652" cy="2268092"/>
          </a:xfrm>
          <a:prstGeom prst="rect">
            <a:avLst/>
          </a:prstGeom>
        </p:spPr>
      </p:pic>
      <p:pic>
        <p:nvPicPr>
          <p:cNvPr id="5" name="Picture 4"/>
          <p:cNvPicPr>
            <a:picLocks noChangeAspect="1"/>
          </p:cNvPicPr>
          <p:nvPr/>
        </p:nvPicPr>
        <p:blipFill>
          <a:blip r:embed="rId3"/>
          <a:stretch>
            <a:fillRect/>
          </a:stretch>
        </p:blipFill>
        <p:spPr>
          <a:xfrm>
            <a:off x="5175572" y="4168467"/>
            <a:ext cx="3912770" cy="2207472"/>
          </a:xfrm>
          <a:prstGeom prst="rect">
            <a:avLst/>
          </a:prstGeom>
        </p:spPr>
      </p:pic>
    </p:spTree>
    <p:extLst>
      <p:ext uri="{BB962C8B-B14F-4D97-AF65-F5344CB8AC3E}">
        <p14:creationId xmlns="" xmlns:p14="http://schemas.microsoft.com/office/powerpoint/2010/main" val="1432048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2" y="417376"/>
            <a:ext cx="10475091" cy="1351789"/>
          </a:xfrm>
        </p:spPr>
        <p:txBody>
          <a:bodyPr/>
          <a:lstStyle/>
          <a:p>
            <a:r>
              <a:rPr lang="en-US" dirty="0" smtClean="0"/>
              <a:t>EXISTING SYSTEM</a:t>
            </a:r>
            <a:endParaRPr lang="en-US" dirty="0"/>
          </a:p>
        </p:txBody>
      </p:sp>
      <p:sp>
        <p:nvSpPr>
          <p:cNvPr id="3" name="Content Placeholder 2"/>
          <p:cNvSpPr>
            <a:spLocks noGrp="1"/>
          </p:cNvSpPr>
          <p:nvPr>
            <p:ph idx="1"/>
          </p:nvPr>
        </p:nvSpPr>
        <p:spPr>
          <a:xfrm>
            <a:off x="219412" y="1841862"/>
            <a:ext cx="11141014" cy="4578816"/>
          </a:xfrm>
        </p:spPr>
        <p:txBody>
          <a:bodyPr>
            <a:normAutofit/>
          </a:bodyPr>
          <a:lstStyle/>
          <a:p>
            <a:pPr>
              <a:buFont typeface="Wingdings" panose="05000000000000000000" pitchFamily="2" charset="2"/>
              <a:buChar char="Ø"/>
            </a:pPr>
            <a:r>
              <a:rPr lang="en-US" sz="2400" dirty="0" smtClean="0"/>
              <a:t>According </a:t>
            </a:r>
            <a:r>
              <a:rPr lang="en-US" sz="2400" dirty="0"/>
              <a:t>to a survey in 2015, It was found that 37% of the accidents are caused due to drowsy </a:t>
            </a:r>
            <a:r>
              <a:rPr lang="en-US" sz="2400" dirty="0" smtClean="0"/>
              <a:t>driving.</a:t>
            </a:r>
          </a:p>
          <a:p>
            <a:pPr marL="0" indent="0">
              <a:buNone/>
            </a:pPr>
            <a:endParaRPr lang="en-US" sz="2400" dirty="0" smtClean="0"/>
          </a:p>
          <a:p>
            <a:pPr>
              <a:buFont typeface="Wingdings" panose="05000000000000000000" pitchFamily="2" charset="2"/>
              <a:buChar char="Ø"/>
            </a:pPr>
            <a:r>
              <a:rPr lang="en-US" sz="2400" dirty="0" smtClean="0"/>
              <a:t>The </a:t>
            </a:r>
            <a:r>
              <a:rPr lang="en-US" sz="2400" dirty="0"/>
              <a:t>present situation of the drivers is not trust worthy. There is no system to monitor the behavior and performance of the person who is driving a car, bus, heavy vehicle etc.</a:t>
            </a:r>
          </a:p>
          <a:p>
            <a:pPr>
              <a:buFont typeface="Wingdings" panose="05000000000000000000" pitchFamily="2" charset="2"/>
              <a:buChar char="Ø"/>
            </a:pPr>
            <a:endParaRPr lang="en-US" sz="2400" dirty="0"/>
          </a:p>
        </p:txBody>
      </p:sp>
      <p:pic>
        <p:nvPicPr>
          <p:cNvPr id="4" name="Picture 3"/>
          <p:cNvPicPr>
            <a:picLocks noChangeAspect="1"/>
          </p:cNvPicPr>
          <p:nvPr/>
        </p:nvPicPr>
        <p:blipFill>
          <a:blip r:embed="rId2"/>
          <a:stretch>
            <a:fillRect/>
          </a:stretch>
        </p:blipFill>
        <p:spPr>
          <a:xfrm>
            <a:off x="6376394" y="4797820"/>
            <a:ext cx="2696043" cy="1782782"/>
          </a:xfrm>
          <a:prstGeom prst="rect">
            <a:avLst/>
          </a:prstGeom>
        </p:spPr>
      </p:pic>
      <p:pic>
        <p:nvPicPr>
          <p:cNvPr id="5" name="Picture 4"/>
          <p:cNvPicPr>
            <a:picLocks noChangeAspect="1"/>
          </p:cNvPicPr>
          <p:nvPr/>
        </p:nvPicPr>
        <p:blipFill>
          <a:blip r:embed="rId3" cstate="print">
            <a:extLst>
              <a:ext uri="{28A0092B-C50C-407E-A947-70E740481C1C}">
                <a14:useLocalDpi xmlns="" xmlns:a14="http://schemas.microsoft.com/office/drawing/2010/main" val="0"/>
              </a:ext>
            </a:extLst>
          </a:blip>
          <a:stretch>
            <a:fillRect/>
          </a:stretch>
        </p:blipFill>
        <p:spPr>
          <a:xfrm>
            <a:off x="567359" y="4797820"/>
            <a:ext cx="3161803" cy="1781297"/>
          </a:xfrm>
          <a:prstGeom prst="rect">
            <a:avLst/>
          </a:prstGeom>
        </p:spPr>
      </p:pic>
    </p:spTree>
    <p:extLst>
      <p:ext uri="{BB962C8B-B14F-4D97-AF65-F5344CB8AC3E}">
        <p14:creationId xmlns="" xmlns:p14="http://schemas.microsoft.com/office/powerpoint/2010/main" val="4150921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786711" y="409266"/>
            <a:ext cx="7724301" cy="5212532"/>
          </a:xfrm>
          <a:prstGeom prst="rect">
            <a:avLst/>
          </a:prstGeom>
        </p:spPr>
      </p:pic>
    </p:spTree>
    <p:extLst>
      <p:ext uri="{BB962C8B-B14F-4D97-AF65-F5344CB8AC3E}">
        <p14:creationId xmlns="" xmlns:p14="http://schemas.microsoft.com/office/powerpoint/2010/main" val="10760752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9412" y="417376"/>
            <a:ext cx="10962109" cy="1421363"/>
          </a:xfrm>
        </p:spPr>
        <p:txBody>
          <a:bodyPr/>
          <a:lstStyle/>
          <a:p>
            <a:r>
              <a:rPr lang="en-US" dirty="0" smtClean="0"/>
              <a:t>PROPOSED SYSTEM</a:t>
            </a:r>
            <a:endParaRPr lang="en-US" dirty="0"/>
          </a:p>
        </p:txBody>
      </p:sp>
      <p:sp>
        <p:nvSpPr>
          <p:cNvPr id="3" name="Content Placeholder 2"/>
          <p:cNvSpPr>
            <a:spLocks noGrp="1"/>
          </p:cNvSpPr>
          <p:nvPr>
            <p:ph idx="1"/>
          </p:nvPr>
        </p:nvSpPr>
        <p:spPr>
          <a:xfrm>
            <a:off x="974035" y="1600200"/>
            <a:ext cx="10433480" cy="4890052"/>
          </a:xfrm>
        </p:spPr>
        <p:txBody>
          <a:bodyPr>
            <a:normAutofit/>
          </a:bodyPr>
          <a:lstStyle/>
          <a:p>
            <a:pPr>
              <a:buFont typeface="Wingdings" panose="05000000000000000000" pitchFamily="2" charset="2"/>
              <a:buChar char="Ø"/>
            </a:pPr>
            <a:r>
              <a:rPr lang="en-US" sz="2400" dirty="0">
                <a:latin typeface="Times New Roman" pitchFamily="18" charset="0"/>
                <a:cs typeface="Times New Roman" pitchFamily="18" charset="0"/>
              </a:rPr>
              <a:t> </a:t>
            </a:r>
            <a:r>
              <a:rPr lang="en-US" sz="2600" dirty="0">
                <a:latin typeface="Times New Roman" pitchFamily="18" charset="0"/>
                <a:cs typeface="Times New Roman" pitchFamily="18" charset="0"/>
              </a:rPr>
              <a:t>The main principle of the proposed system is using </a:t>
            </a:r>
            <a:r>
              <a:rPr lang="en-US" sz="2600" dirty="0" err="1">
                <a:latin typeface="Times New Roman" pitchFamily="18" charset="0"/>
                <a:cs typeface="Times New Roman" pitchFamily="18" charset="0"/>
              </a:rPr>
              <a:t>OpenCV</a:t>
            </a:r>
            <a:r>
              <a:rPr lang="en-US" sz="2600" dirty="0">
                <a:latin typeface="Times New Roman" pitchFamily="18" charset="0"/>
                <a:cs typeface="Times New Roman" pitchFamily="18" charset="0"/>
              </a:rPr>
              <a:t>(Open Source of Computer Vision) library which is based on real time facial images analysis for warning the driver of drowsiness or in attention to prevent the traffic accidents</a:t>
            </a:r>
            <a:r>
              <a:rPr lang="en-US" sz="2600" dirty="0" smtClean="0">
                <a:latin typeface="Times New Roman" pitchFamily="18" charset="0"/>
                <a:cs typeface="Times New Roman" pitchFamily="18" charset="0"/>
              </a:rPr>
              <a:t>.</a:t>
            </a:r>
            <a:endParaRPr lang="en-US" sz="2600" spc="-15" dirty="0" smtClean="0">
              <a:latin typeface="Times New Roman"/>
              <a:cs typeface="Times New Roman"/>
            </a:endParaRPr>
          </a:p>
          <a:p>
            <a:pPr>
              <a:buFont typeface="Wingdings" panose="05000000000000000000" pitchFamily="2" charset="2"/>
              <a:buChar char="Ø"/>
            </a:pPr>
            <a:r>
              <a:rPr lang="en-US" sz="2600" dirty="0">
                <a:latin typeface="Times New Roman" pitchFamily="18" charset="0"/>
                <a:cs typeface="Times New Roman" pitchFamily="18" charset="0"/>
              </a:rPr>
              <a:t>The facial images of driver are taken by a camera which is installed. An algorithm and an inference are proposed to determine the level of fatigue by measuring the eye blinking duration and face detection to track the eyes, and  warn the driver accordingly.</a:t>
            </a:r>
            <a:endParaRPr lang="en-US" sz="2600" spc="-15" dirty="0" smtClean="0">
              <a:latin typeface="Times New Roman"/>
              <a:cs typeface="Times New Roman"/>
            </a:endParaRPr>
          </a:p>
          <a:p>
            <a:pPr>
              <a:buNone/>
            </a:pPr>
            <a:endParaRPr lang="en-US" sz="2600" dirty="0"/>
          </a:p>
        </p:txBody>
      </p:sp>
    </p:spTree>
    <p:extLst>
      <p:ext uri="{BB962C8B-B14F-4D97-AF65-F5344CB8AC3E}">
        <p14:creationId xmlns="" xmlns:p14="http://schemas.microsoft.com/office/powerpoint/2010/main" val="33917243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flipH="1">
            <a:off x="2353456" y="644577"/>
            <a:ext cx="5591330" cy="1098362"/>
          </a:xfrm>
        </p:spPr>
        <p:txBody>
          <a:bodyPr/>
          <a:lstStyle/>
          <a:p>
            <a:endParaRPr lang="en-US" dirty="0"/>
          </a:p>
        </p:txBody>
      </p:sp>
      <p:sp>
        <p:nvSpPr>
          <p:cNvPr id="3" name="Content Placeholder 2"/>
          <p:cNvSpPr>
            <a:spLocks noGrp="1"/>
          </p:cNvSpPr>
          <p:nvPr>
            <p:ph idx="1"/>
          </p:nvPr>
        </p:nvSpPr>
        <p:spPr>
          <a:xfrm>
            <a:off x="249393" y="1933731"/>
            <a:ext cx="11517886" cy="4137286"/>
          </a:xfrm>
        </p:spPr>
        <p:txBody>
          <a:bodyPr/>
          <a:lstStyle/>
          <a:p>
            <a:pPr>
              <a:buFont typeface="Wingdings" panose="05000000000000000000" pitchFamily="2" charset="2"/>
              <a:buChar char="Ø"/>
            </a:pPr>
            <a:r>
              <a:rPr lang="en-US" dirty="0" smtClean="0">
                <a:latin typeface="Times New Roman" pitchFamily="18" charset="0"/>
                <a:cs typeface="Times New Roman" pitchFamily="18" charset="0"/>
              </a:rPr>
              <a:t>If the eyes are found closed for 5 to 8 consecutive frames, The system draws the conclusion that the driver is falling asleep and issues a warning signal. This system is also able to detect when the eyes cannot be found.</a:t>
            </a:r>
          </a:p>
          <a:p>
            <a:pPr>
              <a:buFont typeface="Wingdings" panose="05000000000000000000" pitchFamily="2" charset="2"/>
              <a:buChar char="Ø"/>
            </a:pPr>
            <a:r>
              <a:rPr lang="en-US" dirty="0" smtClean="0">
                <a:latin typeface="Times New Roman" pitchFamily="18" charset="0"/>
                <a:cs typeface="Times New Roman" pitchFamily="18" charset="0"/>
              </a:rPr>
              <a:t>If the alarm sound is not reached to the driver then it calculates the ear threshold value if it is less than 0.3 it sends the alarm otherwise it vibrates the seat of the driver and increase the volume of the alarm.</a:t>
            </a:r>
            <a:endParaRPr lang="en-US" dirty="0" smtClean="0"/>
          </a:p>
          <a:p>
            <a:endParaRPr lang="en-US" dirty="0"/>
          </a:p>
        </p:txBody>
      </p:sp>
      <p:sp>
        <p:nvSpPr>
          <p:cNvPr id="4" name="TextBox 3"/>
          <p:cNvSpPr txBox="1"/>
          <p:nvPr/>
        </p:nvSpPr>
        <p:spPr>
          <a:xfrm>
            <a:off x="5951095" y="824459"/>
            <a:ext cx="104931" cy="369332"/>
          </a:xfrm>
          <a:prstGeom prst="rect">
            <a:avLst/>
          </a:prstGeom>
          <a:noFill/>
        </p:spPr>
        <p:txBody>
          <a:bodyPr wrap="square" rtlCol="0">
            <a:spAutoFit/>
          </a:bodyPr>
          <a:lstStyle/>
          <a:p>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0" y="110778"/>
            <a:ext cx="4548010" cy="3328704"/>
          </a:xfrm>
          <a:prstGeom prst="rect">
            <a:avLst/>
          </a:prstGeom>
        </p:spPr>
      </p:pic>
      <p:pic>
        <p:nvPicPr>
          <p:cNvPr id="3" name="Picture 2"/>
          <p:cNvPicPr>
            <a:picLocks noChangeAspect="1"/>
          </p:cNvPicPr>
          <p:nvPr/>
        </p:nvPicPr>
        <p:blipFill>
          <a:blip r:embed="rId3"/>
          <a:stretch>
            <a:fillRect/>
          </a:stretch>
        </p:blipFill>
        <p:spPr>
          <a:xfrm>
            <a:off x="0" y="3911789"/>
            <a:ext cx="4365114" cy="2755631"/>
          </a:xfrm>
          <a:prstGeom prst="rect">
            <a:avLst/>
          </a:prstGeom>
        </p:spPr>
      </p:pic>
      <p:pic>
        <p:nvPicPr>
          <p:cNvPr id="4" name="Picture 3"/>
          <p:cNvPicPr>
            <a:picLocks noChangeAspect="1"/>
          </p:cNvPicPr>
          <p:nvPr/>
        </p:nvPicPr>
        <p:blipFill>
          <a:blip r:embed="rId4"/>
          <a:stretch>
            <a:fillRect/>
          </a:stretch>
        </p:blipFill>
        <p:spPr>
          <a:xfrm>
            <a:off x="5361919" y="2087748"/>
            <a:ext cx="4060288" cy="3048264"/>
          </a:xfrm>
          <a:prstGeom prst="rect">
            <a:avLst/>
          </a:prstGeom>
        </p:spPr>
      </p:pic>
      <p:sp>
        <p:nvSpPr>
          <p:cNvPr id="5" name="Title 4"/>
          <p:cNvSpPr>
            <a:spLocks noGrp="1"/>
          </p:cNvSpPr>
          <p:nvPr>
            <p:ph type="ctrTitle"/>
          </p:nvPr>
        </p:nvSpPr>
        <p:spPr/>
        <p:txBody>
          <a:bodyPr/>
          <a:lstStyle/>
          <a:p>
            <a:endParaRPr lang="en-US" dirty="0"/>
          </a:p>
        </p:txBody>
      </p:sp>
      <p:sp>
        <p:nvSpPr>
          <p:cNvPr id="6" name="Subtitle 5"/>
          <p:cNvSpPr>
            <a:spLocks noGrp="1"/>
          </p:cNvSpPr>
          <p:nvPr>
            <p:ph type="subTitle" idx="1"/>
          </p:nvPr>
        </p:nvSpPr>
        <p:spPr/>
        <p:txBody>
          <a:bodyPr/>
          <a:lstStyle/>
          <a:p>
            <a:endParaRPr lang="en-US" dirty="0"/>
          </a:p>
        </p:txBody>
      </p:sp>
    </p:spTree>
    <p:extLst>
      <p:ext uri="{BB962C8B-B14F-4D97-AF65-F5344CB8AC3E}">
        <p14:creationId xmlns="" xmlns:p14="http://schemas.microsoft.com/office/powerpoint/2010/main" val="327332546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374600" y="1121133"/>
            <a:ext cx="8114544" cy="5045771"/>
          </a:xfrm>
          <a:prstGeom prst="rect">
            <a:avLst/>
          </a:prstGeom>
        </p:spPr>
      </p:pic>
    </p:spTree>
    <p:extLst>
      <p:ext uri="{BB962C8B-B14F-4D97-AF65-F5344CB8AC3E}">
        <p14:creationId xmlns="" xmlns:p14="http://schemas.microsoft.com/office/powerpoint/2010/main" val="3923080743"/>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Trebuchet MS">
      <a:majorFont>
        <a:latin typeface="Trebuchet MS"/>
        <a:ea typeface=""/>
        <a:cs typeface=""/>
        <a:font script="Jpan" typeface="HGｺﾞｼｯｸM"/>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a:ea typeface=""/>
        <a:cs typeface=""/>
        <a:font script="Jpan" typeface="HG丸ｺﾞｼｯｸM-PRO"/>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Soldier PowerPoint Template" id="{11473DE5-3EF4-E745-A194-FB1EA284FA44}" vid="{55D37832-04F8-A149-BAFD-7BB99C75BD1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Tech-PowerPoint-Template</Template>
  <TotalTime>181</TotalTime>
  <Words>604</Words>
  <Application>Microsoft Office PowerPoint</Application>
  <PresentationFormat>Custom</PresentationFormat>
  <Paragraphs>68</Paragraphs>
  <Slides>18</Slides>
  <Notes>1</Notes>
  <HiddenSlides>0</HiddenSlides>
  <MMClips>0</MMClips>
  <ScaleCrop>false</ScaleCrop>
  <HeadingPairs>
    <vt:vector size="4" baseType="variant">
      <vt:variant>
        <vt:lpstr>Theme</vt:lpstr>
      </vt:variant>
      <vt:variant>
        <vt:i4>1</vt:i4>
      </vt:variant>
      <vt:variant>
        <vt:lpstr>Slide Titles</vt:lpstr>
      </vt:variant>
      <vt:variant>
        <vt:i4>18</vt:i4>
      </vt:variant>
    </vt:vector>
  </HeadingPairs>
  <TitlesOfParts>
    <vt:vector size="19" baseType="lpstr">
      <vt:lpstr>Office Theme</vt:lpstr>
      <vt:lpstr>DRIVER MONITORING SYSTEM</vt:lpstr>
      <vt:lpstr>INTRODUCTION</vt:lpstr>
      <vt:lpstr>SCOPE OF THE SYSTEM</vt:lpstr>
      <vt:lpstr>EXISTING SYSTEM</vt:lpstr>
      <vt:lpstr>Slide 5</vt:lpstr>
      <vt:lpstr>PROPOSED SYSTEM</vt:lpstr>
      <vt:lpstr>Slide 7</vt:lpstr>
      <vt:lpstr>Slide 8</vt:lpstr>
      <vt:lpstr>Slide 9</vt:lpstr>
      <vt:lpstr>USER INTERFACE</vt:lpstr>
      <vt:lpstr>    FUNCTIONAL REQUIREMENTS</vt:lpstr>
      <vt:lpstr>    SOFTWARE REQUIREMENTS</vt:lpstr>
      <vt:lpstr>HARDWARE REQUIREMENTS</vt:lpstr>
      <vt:lpstr>USABILITY</vt:lpstr>
      <vt:lpstr>RELIABILITY</vt:lpstr>
      <vt:lpstr>PERFORMANCE</vt:lpstr>
      <vt:lpstr>           PHYSICAL ENVIRONMENT</vt:lpstr>
      <vt:lpstr>Slide 18</vt:lpstr>
    </vt:vector>
  </TitlesOfParts>
  <Company>Grizli777</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DRIVER MONITORING SYSTEM</dc:title>
  <dc:creator>Bipin Soni</dc:creator>
  <cp:lastModifiedBy>EXAM</cp:lastModifiedBy>
  <cp:revision>20</cp:revision>
  <dcterms:created xsi:type="dcterms:W3CDTF">2019-12-17T18:04:18Z</dcterms:created>
  <dcterms:modified xsi:type="dcterms:W3CDTF">2019-12-18T10:27:08Z</dcterms:modified>
</cp:coreProperties>
</file>

<file path=docProps/thumbnail.jpeg>
</file>